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Average"/>
      <p:regular r:id="rId51"/>
    </p:embeddedFont>
    <p:embeddedFont>
      <p:font typeface="Oswald"/>
      <p:regular r:id="rId52"/>
      <p:bold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E255777-8645-4311-8830-7878CF01E18F}">
  <a:tblStyle styleId="{9E255777-8645-4311-8830-7878CF01E18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Average-regular.fntdata"/><Relationship Id="rId50" Type="http://schemas.openxmlformats.org/officeDocument/2006/relationships/slide" Target="slides/slide44.xml"/><Relationship Id="rId53" Type="http://schemas.openxmlformats.org/officeDocument/2006/relationships/font" Target="fonts/Oswald-bold.fntdata"/><Relationship Id="rId52" Type="http://schemas.openxmlformats.org/officeDocument/2006/relationships/font" Target="fonts/Oswald-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jpg>
</file>

<file path=ppt/media/image13.gif>
</file>

<file path=ppt/media/image14.png>
</file>

<file path=ppt/media/image15.gif>
</file>

<file path=ppt/media/image16.gif>
</file>

<file path=ppt/media/image17.png>
</file>

<file path=ppt/media/image18.png>
</file>

<file path=ppt/media/image19.jpg>
</file>

<file path=ppt/media/image2.png>
</file>

<file path=ppt/media/image20.gif>
</file>

<file path=ppt/media/image21.gif>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jpg>
</file>

<file path=ppt/media/image31.gif>
</file>

<file path=ppt/media/image32.png>
</file>

<file path=ppt/media/image33.png>
</file>

<file path=ppt/media/image34.gif>
</file>

<file path=ppt/media/image35.gif>
</file>

<file path=ppt/media/image36.png>
</file>

<file path=ppt/media/image37.gif>
</file>

<file path=ppt/media/image38.png>
</file>

<file path=ppt/media/image39.png>
</file>

<file path=ppt/media/image4.png>
</file>

<file path=ppt/media/image40.gif>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Basically I found this particular </a:t>
            </a:r>
            <a:r>
              <a:rPr lang="en-GB"/>
              <a:t>programming</a:t>
            </a:r>
            <a:r>
              <a:rPr lang="en-GB"/>
              <a:t> in my free time while </a:t>
            </a:r>
            <a:r>
              <a:rPr lang="en-GB"/>
              <a:t>looking</a:t>
            </a:r>
            <a:r>
              <a:rPr lang="en-GB"/>
              <a:t> into something for my own game, </a:t>
            </a:r>
            <a:r>
              <a:rPr lang="en-GB"/>
              <a:t>it's</a:t>
            </a:r>
            <a:r>
              <a:rPr lang="en-GB"/>
              <a:t> interesting and wanted to </a:t>
            </a:r>
            <a:r>
              <a:rPr lang="en-GB"/>
              <a:t>challenge</a:t>
            </a:r>
            <a:r>
              <a:rPr lang="en-GB"/>
              <a:t> </a:t>
            </a:r>
            <a:r>
              <a:rPr lang="en-GB"/>
              <a:t>myself to</a:t>
            </a:r>
            <a:r>
              <a:rPr lang="en-GB"/>
              <a:t> explain it to you. </a:t>
            </a:r>
            <a:endParaRPr/>
          </a:p>
          <a:p>
            <a:pPr indent="0" lvl="0" marL="0" rtl="0" algn="l">
              <a:spcBef>
                <a:spcPts val="0"/>
              </a:spcBef>
              <a:spcAft>
                <a:spcPts val="0"/>
              </a:spcAft>
              <a:buNone/>
            </a:pPr>
            <a:br>
              <a:rPr lang="en-GB"/>
            </a:br>
            <a:r>
              <a:rPr lang="en-GB"/>
              <a:t>I also decided to wrap it up inside a scenario that should hopefully give us context to why we would use it, and having a visual </a:t>
            </a:r>
            <a:r>
              <a:rPr lang="en-GB"/>
              <a:t>should</a:t>
            </a:r>
            <a:r>
              <a:rPr lang="en-GB"/>
              <a:t> also help to understand its workings too.</a:t>
            </a:r>
            <a:br>
              <a:rPr lang="en-GB"/>
            </a:br>
            <a:br>
              <a:rPr lang="en-GB"/>
            </a:br>
            <a:r>
              <a:rPr lang="en-GB"/>
              <a:t>My goals are:</a:t>
            </a:r>
            <a:endParaRPr/>
          </a:p>
          <a:p>
            <a:pPr indent="0" lvl="0" marL="0" rtl="0" algn="l">
              <a:spcBef>
                <a:spcPts val="0"/>
              </a:spcBef>
              <a:spcAft>
                <a:spcPts val="0"/>
              </a:spcAft>
              <a:buNone/>
            </a:pPr>
            <a:r>
              <a:rPr lang="en-GB"/>
              <a:t>-You understand the thing im talking </a:t>
            </a:r>
            <a:r>
              <a:rPr lang="en-GB"/>
              <a:t>about</a:t>
            </a:r>
            <a:br>
              <a:rPr lang="en-GB"/>
            </a:br>
            <a:r>
              <a:rPr lang="en-GB"/>
              <a:t>-you should gain some insight into what a iterative process looks like as well as see some </a:t>
            </a:r>
            <a:r>
              <a:rPr lang="en-GB"/>
              <a:t>problems solving.</a:t>
            </a:r>
            <a:endParaRPr/>
          </a:p>
          <a:p>
            <a:pPr indent="0" lvl="0" marL="0" rtl="0" algn="l">
              <a:spcBef>
                <a:spcPts val="0"/>
              </a:spcBef>
              <a:spcAft>
                <a:spcPts val="0"/>
              </a:spcAft>
              <a:buNone/>
            </a:pPr>
            <a:r>
              <a:rPr lang="en-GB"/>
              <a:t>-Hopefully you will take away from this presentation </a:t>
            </a:r>
            <a:r>
              <a:rPr lang="en-GB">
                <a:solidFill>
                  <a:schemeClr val="dk1"/>
                </a:solidFill>
              </a:rPr>
              <a:t>How to approach similar problem.</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19900e648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19900e648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You might already be aware of the term noise, white noise, perlin noise etc.</a:t>
            </a:r>
            <a:br>
              <a:rPr lang="en-GB"/>
            </a:br>
            <a:endParaRPr/>
          </a:p>
          <a:p>
            <a:pPr indent="0" lvl="0" marL="0" rtl="0" algn="l">
              <a:spcBef>
                <a:spcPts val="0"/>
              </a:spcBef>
              <a:spcAft>
                <a:spcPts val="0"/>
              </a:spcAft>
              <a:buNone/>
            </a:pPr>
            <a:r>
              <a:rPr lang="en-GB"/>
              <a:t>Blue noise is in the same family, it just means evenly spaced distribution without being in a </a:t>
            </a:r>
            <a:r>
              <a:rPr lang="en-GB"/>
              <a:t>structure</a:t>
            </a:r>
            <a:r>
              <a:rPr lang="en-GB"/>
              <a:t> such as a grid or </a:t>
            </a:r>
            <a:r>
              <a:rPr lang="en-GB"/>
              <a:t>hex grid.</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Poisson Disc Sampling is </a:t>
            </a:r>
            <a:r>
              <a:rPr lang="en-GB"/>
              <a:t>going</a:t>
            </a:r>
            <a:r>
              <a:rPr lang="en-GB"/>
              <a:t> to be the focus of this talk so we need to define that too, </a:t>
            </a:r>
            <a:r>
              <a:rPr lang="en-GB"/>
              <a:t>it's</a:t>
            </a:r>
            <a:r>
              <a:rPr lang="en-GB"/>
              <a:t> a process which will generate our noise,</a:t>
            </a:r>
            <a:endParaRPr/>
          </a:p>
          <a:p>
            <a:pPr indent="0" lvl="0" marL="0" rtl="0" algn="l">
              <a:spcBef>
                <a:spcPts val="0"/>
              </a:spcBef>
              <a:spcAft>
                <a:spcPts val="0"/>
              </a:spcAft>
              <a:buNone/>
            </a:pPr>
            <a:r>
              <a:rPr lang="en-GB"/>
              <a:t>You </a:t>
            </a:r>
            <a:r>
              <a:rPr lang="en-GB"/>
              <a:t>can</a:t>
            </a:r>
            <a:r>
              <a:rPr lang="en-GB"/>
              <a:t> think of it as the generic term for the algorithm we will </a:t>
            </a:r>
            <a:r>
              <a:rPr lang="en-GB"/>
              <a:t>implement, and its criteria are that the points on our noise will be </a:t>
            </a:r>
            <a:r>
              <a:rPr lang="en-GB">
                <a:solidFill>
                  <a:schemeClr val="dk1"/>
                </a:solidFill>
              </a:rPr>
              <a:t>:</a:t>
            </a:r>
            <a:endParaRPr>
              <a:solidFill>
                <a:schemeClr val="dk1"/>
              </a:solidFill>
            </a:endParaRPr>
          </a:p>
          <a:p>
            <a:pPr indent="-298450" lvl="0" marL="457200" rtl="0" algn="l">
              <a:spcBef>
                <a:spcPts val="0"/>
              </a:spcBef>
              <a:spcAft>
                <a:spcPts val="0"/>
              </a:spcAft>
              <a:buClr>
                <a:schemeClr val="dk1"/>
              </a:buClr>
              <a:buSzPts val="1100"/>
              <a:buAutoNum type="arabicParenR"/>
            </a:pPr>
            <a:r>
              <a:rPr lang="en-GB">
                <a:solidFill>
                  <a:schemeClr val="dk1"/>
                </a:solidFill>
              </a:rPr>
              <a:t>that we place our points using a random function</a:t>
            </a:r>
            <a:endParaRPr>
              <a:solidFill>
                <a:schemeClr val="dk1"/>
              </a:solidFill>
            </a:endParaRPr>
          </a:p>
          <a:p>
            <a:pPr indent="-298450" lvl="0" marL="457200" rtl="0" algn="l">
              <a:spcBef>
                <a:spcPts val="0"/>
              </a:spcBef>
              <a:spcAft>
                <a:spcPts val="0"/>
              </a:spcAft>
              <a:buSzPts val="1100"/>
              <a:buAutoNum type="arabicParenR"/>
            </a:pPr>
            <a:r>
              <a:rPr lang="en-GB"/>
              <a:t>within a minimum distance to each other and that we place our points using a random function.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Using those two criteria we can create some new code that will first, generate a random point , and then check its within a minimum distance to all other points.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NOW, for our purposes were actually okay if our blue noise isn't evenly spaced, just that it's a minimum distance away.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17d24ac35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17d24ac35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a:t>Explain code</a:t>
            </a:r>
            <a:endParaRPr i="1"/>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17d24ac3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17d24ac3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YEAH</a:t>
            </a:r>
            <a:br>
              <a:rPr lang="en-GB"/>
            </a:br>
            <a:r>
              <a:rPr lang="en-GB"/>
              <a:t>Good, lets put it up for PR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2845a8bd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2845a8bd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conor gives us some feedback, let shave a read of that.</a:t>
            </a:r>
            <a:endParaRPr/>
          </a:p>
          <a:p>
            <a:pPr indent="0" lvl="0" marL="0" rtl="0" algn="l">
              <a:spcBef>
                <a:spcPts val="0"/>
              </a:spcBef>
              <a:spcAft>
                <a:spcPts val="0"/>
              </a:spcAft>
              <a:buNone/>
            </a:pPr>
            <a:r>
              <a:rPr i="1" lang="en-GB"/>
              <a:t>Wait to read</a:t>
            </a:r>
            <a:endParaRPr i="1"/>
          </a:p>
          <a:p>
            <a:pPr indent="0" lvl="0" marL="0" rtl="0" algn="l">
              <a:spcBef>
                <a:spcPts val="0"/>
              </a:spcBef>
              <a:spcAft>
                <a:spcPts val="0"/>
              </a:spcAft>
              <a:buNone/>
            </a:pPr>
            <a:r>
              <a:rPr lang="en-GB"/>
              <a:t>Hmm, okay a little harsh.</a:t>
            </a:r>
            <a:endParaRPr/>
          </a:p>
          <a:p>
            <a:pPr indent="0" lvl="0" marL="0" rtl="0" algn="l">
              <a:spcBef>
                <a:spcPts val="0"/>
              </a:spcBef>
              <a:spcAft>
                <a:spcPts val="0"/>
              </a:spcAft>
              <a:buNone/>
            </a:pPr>
            <a:r>
              <a:rPr lang="en-GB"/>
              <a:t>Okay so </a:t>
            </a:r>
            <a:r>
              <a:rPr lang="en-GB"/>
              <a:t>what's</a:t>
            </a:r>
            <a:r>
              <a:rPr lang="en-GB"/>
              <a:t> wrong with the time of our algorithm?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17d24ac35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17d24ac35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If we plot the amount of time in milliseconds it takes for us ot generate points(10,100,1000,100000 etc)</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With a small number of points it look </a:t>
            </a:r>
            <a:r>
              <a:rPr lang="en-GB"/>
              <a:t>fine</a:t>
            </a:r>
            <a:r>
              <a:rPr lang="en-GB"/>
              <a:t>, but as soon as we increase the amount of points it </a:t>
            </a:r>
            <a:r>
              <a:rPr lang="en-GB"/>
              <a:t>exponentially</a:t>
            </a:r>
            <a:r>
              <a:rPr lang="en-GB"/>
              <a:t> increases the time.</a:t>
            </a:r>
            <a:br>
              <a:rPr lang="en-GB"/>
            </a:br>
            <a:r>
              <a:rPr lang="en-GB"/>
              <a:t>At 100 </a:t>
            </a:r>
            <a:r>
              <a:rPr lang="en-GB"/>
              <a:t>thousand</a:t>
            </a:r>
            <a:r>
              <a:rPr lang="en-GB"/>
              <a:t> points it takes 4 minutes to generate, and this is on quiet good hardware.</a:t>
            </a:r>
            <a:br>
              <a:rPr lang="en-GB"/>
            </a:br>
            <a:br>
              <a:rPr lang="en-GB"/>
            </a:br>
            <a:r>
              <a:rPr lang="en-GB"/>
              <a:t>Realistically</a:t>
            </a:r>
            <a:r>
              <a:rPr lang="en-GB"/>
              <a:t> a city in our game will never have that many buildings, but </a:t>
            </a:r>
            <a:r>
              <a:rPr lang="en-GB"/>
              <a:t>let's</a:t>
            </a:r>
            <a:r>
              <a:rPr lang="en-GB"/>
              <a:t> </a:t>
            </a:r>
            <a:r>
              <a:rPr lang="en-GB"/>
              <a:t>imagine</a:t>
            </a:r>
            <a:r>
              <a:rPr lang="en-GB"/>
              <a:t> this code is going to be </a:t>
            </a:r>
            <a:r>
              <a:rPr lang="en-GB"/>
              <a:t>reused</a:t>
            </a:r>
            <a:r>
              <a:rPr lang="en-GB"/>
              <a:t>, it should run </a:t>
            </a:r>
            <a:r>
              <a:rPr lang="en-GB"/>
              <a:t>efficiently in any application and on any device.</a:t>
            </a:r>
            <a:r>
              <a:rPr lang="en-GB"/>
              <a:t> </a:t>
            </a:r>
            <a:endParaRPr/>
          </a:p>
          <a:p>
            <a:pPr indent="0" lvl="0" marL="0" rtl="0" algn="l">
              <a:spcBef>
                <a:spcPts val="0"/>
              </a:spcBef>
              <a:spcAft>
                <a:spcPts val="0"/>
              </a:spcAft>
              <a:buNone/>
            </a:pPr>
            <a:br>
              <a:rPr lang="en-GB"/>
            </a:br>
            <a:r>
              <a:rPr lang="en-GB"/>
              <a:t>Why is this happening?</a:t>
            </a:r>
            <a:br>
              <a:rPr lang="en-GB"/>
            </a:br>
            <a:br>
              <a:rPr lang="en-GB"/>
            </a:br>
            <a:r>
              <a:rPr lang="en-GB"/>
              <a:t>Because when we generate 10 points the 10th point need to do 9 distance checks but at 1000 points the last point needs to </a:t>
            </a:r>
            <a:r>
              <a:rPr lang="en-GB"/>
              <a:t>check</a:t>
            </a:r>
            <a:r>
              <a:rPr lang="en-GB"/>
              <a:t> against 999 other points before it can be placed. If its successful.</a:t>
            </a:r>
            <a:br>
              <a:rPr lang="en-GB"/>
            </a:br>
            <a:endParaRPr/>
          </a:p>
          <a:p>
            <a:pPr indent="0" lvl="0" marL="0" rtl="0" algn="l">
              <a:spcBef>
                <a:spcPts val="0"/>
              </a:spcBef>
              <a:spcAft>
                <a:spcPts val="0"/>
              </a:spcAft>
              <a:buNone/>
            </a:pPr>
            <a:r>
              <a:rPr lang="en-GB"/>
              <a:t>We need a faster solution. Is there a way to do less comparisons when we have lots of points?, yes </a:t>
            </a:r>
            <a:r>
              <a:rPr lang="en-GB"/>
              <a:t>there</a:t>
            </a:r>
            <a:r>
              <a:rPr lang="en-GB"/>
              <a:t> is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dd536a7b8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dd536a7b8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Explain a little, mainly on the way we now generate </a:t>
            </a:r>
            <a:r>
              <a:rPr lang="en-GB"/>
              <a:t>points</a:t>
            </a:r>
            <a:r>
              <a:rPr lang="en-GB"/>
              <a:t> </a:t>
            </a:r>
            <a:r>
              <a:rPr lang="en-GB"/>
              <a:t>from</a:t>
            </a:r>
            <a:r>
              <a:rPr lang="en-GB"/>
              <a:t> existing points rather than throwing at a random position.</a:t>
            </a:r>
            <a:br>
              <a:rPr lang="en-GB"/>
            </a:b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b61ceb27c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b61ceb27c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Let's</a:t>
            </a:r>
            <a:r>
              <a:rPr lang="en-GB"/>
              <a:t> imagine this example.</a:t>
            </a:r>
            <a:br>
              <a:rPr lang="en-GB"/>
            </a:br>
            <a:br>
              <a:rPr lang="en-GB"/>
            </a:br>
            <a:r>
              <a:rPr lang="en-GB"/>
              <a:t>We have 4 buildings already placed on our city, we then want to add a new one.</a:t>
            </a:r>
            <a:br>
              <a:rPr lang="en-GB"/>
            </a:br>
            <a:r>
              <a:rPr lang="en-GB"/>
              <a:t>This new building needs to be at least 1m away </a:t>
            </a:r>
            <a:r>
              <a:rPr lang="en-GB"/>
              <a:t>from</a:t>
            </a:r>
            <a:r>
              <a:rPr lang="en-GB"/>
              <a:t> any other building. </a:t>
            </a:r>
            <a:br>
              <a:rPr lang="en-GB"/>
            </a:br>
            <a:r>
              <a:rPr lang="en-GB"/>
              <a:t>And we assume that all other points are also </a:t>
            </a:r>
            <a:r>
              <a:rPr lang="en-GB"/>
              <a:t>at least</a:t>
            </a:r>
            <a:r>
              <a:rPr lang="en-GB"/>
              <a:t> 1m away from each others</a:t>
            </a:r>
            <a:endParaRPr/>
          </a:p>
          <a:p>
            <a:pPr indent="0" lvl="0" marL="0" rtl="0" algn="l">
              <a:spcBef>
                <a:spcPts val="0"/>
              </a:spcBef>
              <a:spcAft>
                <a:spcPts val="0"/>
              </a:spcAft>
              <a:buNone/>
            </a:pPr>
            <a:r>
              <a:rPr lang="en-GB"/>
              <a:t>This is all </a:t>
            </a:r>
            <a:r>
              <a:rPr lang="en-GB"/>
              <a:t>happening</a:t>
            </a:r>
            <a:r>
              <a:rPr lang="en-GB"/>
              <a:t> within an area of 5m by 5m</a:t>
            </a:r>
            <a:br>
              <a:rPr lang="en-GB"/>
            </a:br>
            <a:br>
              <a:rPr lang="en-GB"/>
            </a:br>
            <a:r>
              <a:rPr lang="en-GB"/>
              <a:t>In this example we are creating this point from the blue dot on the left.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1997535f6f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1997535f6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First we are going to divide this are up into a grid, we are going to use the 1m value as the basis of the gridcells.</a:t>
            </a:r>
            <a:br>
              <a:rPr lang="en-GB"/>
            </a:br>
            <a:r>
              <a:rPr lang="en-GB"/>
              <a:t>Let's</a:t>
            </a:r>
            <a:r>
              <a:rPr lang="en-GB"/>
              <a:t> imagine the radius (1m) is equal to the </a:t>
            </a:r>
            <a:r>
              <a:rPr lang="en-GB"/>
              <a:t>hypotenuse</a:t>
            </a:r>
            <a:r>
              <a:rPr lang="en-GB"/>
              <a:t> of each individual grid cell.</a:t>
            </a:r>
            <a:endParaRPr/>
          </a:p>
          <a:p>
            <a:pPr indent="0" lvl="0" marL="0" rtl="0" algn="l">
              <a:spcBef>
                <a:spcPts val="0"/>
              </a:spcBef>
              <a:spcAft>
                <a:spcPts val="0"/>
              </a:spcAft>
              <a:buNone/>
            </a:pPr>
            <a:r>
              <a:rPr lang="en-GB"/>
              <a:t>That </a:t>
            </a:r>
            <a:r>
              <a:rPr lang="en-GB"/>
              <a:t>would</a:t>
            </a:r>
            <a:r>
              <a:rPr lang="en-GB"/>
              <a:t> mean each cell is 0.7 by 0.7.</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 create a grid that is 8 by 8 (64) </a:t>
            </a:r>
            <a:r>
              <a:rPr lang="en-GB"/>
              <a:t>because</a:t>
            </a:r>
            <a:r>
              <a:rPr lang="en-GB"/>
              <a:t> the 5/0.7 = 7.07 then rounded up.</a:t>
            </a:r>
            <a:br>
              <a:rPr lang="en-GB"/>
            </a:br>
            <a:r>
              <a:rPr lang="en-GB"/>
              <a:t>CLICK</a:t>
            </a:r>
            <a:br>
              <a:rPr lang="en-GB"/>
            </a:br>
            <a:br>
              <a:rPr lang="en-GB"/>
            </a:br>
            <a:r>
              <a:rPr lang="en-GB"/>
              <a:t>Next </a:t>
            </a:r>
            <a:r>
              <a:rPr lang="en-GB"/>
              <a:t>let's</a:t>
            </a:r>
            <a:r>
              <a:rPr lang="en-GB"/>
              <a:t> imagine that are grey point </a:t>
            </a:r>
            <a:r>
              <a:rPr lang="en-GB"/>
              <a:t>isn't</a:t>
            </a:r>
            <a:r>
              <a:rPr lang="en-GB"/>
              <a:t> near the middle of the cell but instead in the corners.</a:t>
            </a:r>
            <a:endParaRPr/>
          </a:p>
          <a:p>
            <a:pPr indent="0" lvl="0" marL="0" rtl="0" algn="l">
              <a:spcBef>
                <a:spcPts val="0"/>
              </a:spcBef>
              <a:spcAft>
                <a:spcPts val="0"/>
              </a:spcAft>
              <a:buNone/>
            </a:pPr>
            <a:r>
              <a:rPr lang="en-GB"/>
              <a:t>CLICK</a:t>
            </a:r>
            <a:br>
              <a:rPr lang="en-GB"/>
            </a:br>
            <a:r>
              <a:rPr lang="en-GB"/>
              <a:t>If we overlap the radius of 1 m we reach the corner of the neighbouring cells and then extend over more cells by a little.</a:t>
            </a:r>
            <a:br>
              <a:rPr lang="en-GB"/>
            </a:br>
            <a:r>
              <a:rPr lang="en-GB"/>
              <a:t>CLICK</a:t>
            </a:r>
            <a:endParaRPr/>
          </a:p>
          <a:p>
            <a:pPr indent="0" lvl="0" marL="0" rtl="0" algn="l">
              <a:spcBef>
                <a:spcPts val="0"/>
              </a:spcBef>
              <a:spcAft>
                <a:spcPts val="0"/>
              </a:spcAft>
              <a:buNone/>
            </a:pPr>
            <a:r>
              <a:rPr lang="en-GB"/>
              <a:t>If we take the whole area under the combined orange circles we have a limited list of all cells that could possibly </a:t>
            </a:r>
            <a:r>
              <a:rPr lang="en-GB"/>
              <a:t>overlap</a:t>
            </a:r>
            <a:r>
              <a:rPr lang="en-GB"/>
              <a:t> our grey point</a:t>
            </a:r>
            <a:br>
              <a:rPr lang="en-GB"/>
            </a:b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1997535f6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1997535f6f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When looking at this we now have confidence that we can only even be overlapping the existing cells in the white cells.</a:t>
            </a:r>
            <a:br>
              <a:rPr lang="en-GB"/>
            </a:br>
            <a:r>
              <a:rPr lang="en-GB"/>
              <a:t>We can then do our usual </a:t>
            </a:r>
            <a:r>
              <a:rPr lang="en-GB"/>
              <a:t>distance check to know that the red point is too close, meaning our grey point cannot be placed.</a:t>
            </a:r>
            <a:br>
              <a:rPr lang="en-GB"/>
            </a:br>
            <a:br>
              <a:rPr lang="en-GB"/>
            </a:br>
            <a:r>
              <a:rPr lang="en-GB"/>
              <a:t>Compared to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2cc5b76fd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2cc5b76fd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0f4f9c9a96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0f4f9c9a96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a:t>Explain the </a:t>
            </a:r>
            <a:r>
              <a:rPr i="1" lang="en-GB"/>
              <a:t>scenario</a:t>
            </a:r>
            <a:r>
              <a:rPr i="1" lang="en-GB"/>
              <a:t>, have some fun with it, make it light.</a:t>
            </a:r>
            <a:endParaRPr i="1"/>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2cc5b76f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2cc5b76f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Here it is in action!</a:t>
            </a:r>
            <a:endParaRPr/>
          </a:p>
          <a:p>
            <a:pPr indent="0" lvl="0" marL="0" rtl="0" algn="l">
              <a:spcBef>
                <a:spcPts val="0"/>
              </a:spcBef>
              <a:spcAft>
                <a:spcPts val="0"/>
              </a:spcAft>
              <a:buNone/>
            </a:pPr>
            <a:r>
              <a:rPr lang="en-GB"/>
              <a:t>Like</a:t>
            </a:r>
            <a:r>
              <a:rPr lang="en-GB"/>
              <a:t> i said </a:t>
            </a:r>
            <a:r>
              <a:rPr lang="en-GB"/>
              <a:t>the points</a:t>
            </a:r>
            <a:r>
              <a:rPr lang="en-GB"/>
              <a:t> now generate from </a:t>
            </a:r>
            <a:r>
              <a:rPr lang="en-GB"/>
              <a:t>existing</a:t>
            </a:r>
            <a:r>
              <a:rPr lang="en-GB"/>
              <a:t> </a:t>
            </a:r>
            <a:r>
              <a:rPr lang="en-GB"/>
              <a:t>points</a:t>
            </a:r>
            <a:r>
              <a:rPr lang="en-GB"/>
              <a:t> so it has a nice growing effect.</a:t>
            </a:r>
            <a:endParaRPr/>
          </a:p>
          <a:p>
            <a:pPr indent="0" lvl="0" marL="0" rtl="0" algn="l">
              <a:spcBef>
                <a:spcPts val="0"/>
              </a:spcBef>
              <a:spcAft>
                <a:spcPts val="0"/>
              </a:spcAft>
              <a:buNone/>
            </a:pPr>
            <a:r>
              <a:rPr lang="en-GB"/>
              <a:t>We can see that all the buildings we have are evenly spaced.</a:t>
            </a:r>
            <a:endParaRPr/>
          </a:p>
          <a:p>
            <a:pPr indent="0" lvl="0" marL="0" rtl="0" algn="l">
              <a:spcBef>
                <a:spcPts val="0"/>
              </a:spcBef>
              <a:spcAft>
                <a:spcPts val="0"/>
              </a:spcAft>
              <a:buNone/>
            </a:pPr>
            <a:r>
              <a:rPr lang="en-GB"/>
              <a:t>And we </a:t>
            </a:r>
            <a:r>
              <a:rPr lang="en-GB"/>
              <a:t>can</a:t>
            </a:r>
            <a:r>
              <a:rPr lang="en-GB"/>
              <a:t> use some unity gizmos to </a:t>
            </a:r>
            <a:r>
              <a:rPr lang="en-GB"/>
              <a:t>check</a:t>
            </a:r>
            <a:r>
              <a:rPr lang="en-GB"/>
              <a:t> this too</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2cc5b76fd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2cc5b76fd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Here </a:t>
            </a:r>
            <a:r>
              <a:rPr lang="en-GB"/>
              <a:t>i'm</a:t>
            </a:r>
            <a:r>
              <a:rPr lang="en-GB"/>
              <a:t> just displaying the radius of the points on the left, and we </a:t>
            </a:r>
            <a:r>
              <a:rPr lang="en-GB"/>
              <a:t>can</a:t>
            </a:r>
            <a:r>
              <a:rPr lang="en-GB"/>
              <a:t> </a:t>
            </a:r>
            <a:r>
              <a:rPr lang="en-GB"/>
              <a:t>visually</a:t>
            </a:r>
            <a:r>
              <a:rPr lang="en-GB"/>
              <a:t> see no overlaps. Some are hidden behind the hill but its </a:t>
            </a:r>
            <a:r>
              <a:rPr lang="en-GB"/>
              <a:t>not</a:t>
            </a:r>
            <a:r>
              <a:rPr lang="en-GB"/>
              <a:t> a problem.</a:t>
            </a:r>
            <a:br>
              <a:rPr lang="en-GB"/>
            </a:b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19907e2f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19907e2f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When comparing the two the </a:t>
            </a:r>
            <a:r>
              <a:rPr lang="en-GB"/>
              <a:t>shape</a:t>
            </a:r>
            <a:r>
              <a:rPr lang="en-GB"/>
              <a:t> of the graph is </a:t>
            </a:r>
            <a:r>
              <a:rPr lang="en-GB"/>
              <a:t>interesting</a:t>
            </a:r>
            <a:r>
              <a:rPr lang="en-GB"/>
              <a:t>.</a:t>
            </a:r>
            <a:br>
              <a:rPr lang="en-GB"/>
            </a:br>
            <a:endParaRPr/>
          </a:p>
          <a:p>
            <a:pPr indent="0" lvl="0" marL="0" rtl="0" algn="l">
              <a:spcBef>
                <a:spcPts val="0"/>
              </a:spcBef>
              <a:spcAft>
                <a:spcPts val="0"/>
              </a:spcAft>
              <a:buNone/>
            </a:pPr>
            <a:r>
              <a:rPr lang="en-GB"/>
              <a:t>On the left the time taken per point is growing. </a:t>
            </a:r>
            <a:r>
              <a:rPr lang="en-GB"/>
              <a:t>whereas on the right the time taken for each point is the same.</a:t>
            </a:r>
            <a:br>
              <a:rPr lang="en-GB"/>
            </a:br>
            <a:r>
              <a:rPr lang="en-GB"/>
              <a:t>And the time taken to make 100 thousand points with our new algorithm is 120 times quicker.</a:t>
            </a:r>
            <a:endParaRPr/>
          </a:p>
          <a:p>
            <a:pPr indent="0" lvl="0" marL="0" rtl="0" algn="l">
              <a:spcBef>
                <a:spcPts val="0"/>
              </a:spcBef>
              <a:spcAft>
                <a:spcPts val="0"/>
              </a:spcAft>
              <a:buNone/>
            </a:pPr>
            <a:r>
              <a:rPr lang="en-GB"/>
              <a:t>SUCCESS!</a:t>
            </a:r>
            <a:endParaRPr/>
          </a:p>
          <a:p>
            <a:pPr indent="0" lvl="0" marL="0" rtl="0" algn="l">
              <a:spcBef>
                <a:spcPts val="0"/>
              </a:spcBef>
              <a:spcAft>
                <a:spcPts val="0"/>
              </a:spcAft>
              <a:buNone/>
            </a:pPr>
            <a:r>
              <a:rPr lang="en-GB"/>
              <a:t>We then add some functionality to change the spheres to different gameobject and change the distance between buildings so it can be swapped in the inspector.</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b61ceb27c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b61ceb27c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are happy with our new </a:t>
            </a:r>
            <a:r>
              <a:rPr lang="en-GB"/>
              <a:t>implementation</a:t>
            </a:r>
            <a:r>
              <a:rPr lang="en-GB"/>
              <a:t>, we get it checked by devs and they are happy with code quality.</a:t>
            </a:r>
            <a:br>
              <a:rPr lang="en-GB"/>
            </a:br>
            <a:r>
              <a:rPr lang="en-GB"/>
              <a:t>But when we hand it to the </a:t>
            </a:r>
            <a:r>
              <a:rPr lang="en-GB"/>
              <a:t>designers</a:t>
            </a:r>
            <a:r>
              <a:rPr lang="en-GB"/>
              <a:t> and they replace the </a:t>
            </a:r>
            <a:r>
              <a:rPr lang="en-GB"/>
              <a:t>spheres</a:t>
            </a:r>
            <a:r>
              <a:rPr lang="en-GB"/>
              <a:t> with </a:t>
            </a:r>
            <a:r>
              <a:rPr lang="en-GB"/>
              <a:t>their</a:t>
            </a:r>
            <a:r>
              <a:rPr lang="en-GB"/>
              <a:t> </a:t>
            </a:r>
            <a:r>
              <a:rPr lang="en-GB"/>
              <a:t>prototyping</a:t>
            </a:r>
            <a:r>
              <a:rPr lang="en-GB"/>
              <a:t> models they </a:t>
            </a:r>
            <a:r>
              <a:rPr lang="en-GB"/>
              <a:t>are not</a:t>
            </a:r>
            <a:r>
              <a:rPr lang="en-GB"/>
              <a:t> happy.</a:t>
            </a:r>
            <a:br>
              <a:rPr lang="en-GB"/>
            </a:br>
            <a:r>
              <a:rPr lang="en-GB"/>
              <a:t>The city looks very samey, they wanted to be able to use different sized models but those would either </a:t>
            </a:r>
            <a:r>
              <a:rPr lang="en-GB"/>
              <a:t>overlap</a:t>
            </a:r>
            <a:r>
              <a:rPr lang="en-GB"/>
              <a:t> or be too far apart.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Now we need to make our algorithm work with multiple distances.</a:t>
            </a:r>
            <a:br>
              <a:rPr lang="en-GB"/>
            </a:br>
            <a:r>
              <a:rPr lang="en-GB"/>
              <a:t>How do we do that since we make a grid based on an assumption that all the radii of our points are </a:t>
            </a:r>
            <a:r>
              <a:rPr lang="en-GB"/>
              <a:t>the same</a:t>
            </a:r>
            <a:r>
              <a:rPr lang="en-GB"/>
              <a:t>.</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19900e648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19900e648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Now we say that 1m is our base radius, </a:t>
            </a:r>
            <a:r>
              <a:rPr lang="en-GB"/>
              <a:t>meaning</a:t>
            </a:r>
            <a:r>
              <a:rPr lang="en-GB"/>
              <a:t> no other </a:t>
            </a:r>
            <a:r>
              <a:rPr lang="en-GB"/>
              <a:t>radius</a:t>
            </a:r>
            <a:r>
              <a:rPr lang="en-GB"/>
              <a:t> can be smaller than 1m, this is what we use to create the grid and so it wont </a:t>
            </a:r>
            <a:r>
              <a:rPr lang="en-GB"/>
              <a:t>change</a:t>
            </a:r>
            <a:r>
              <a:rPr lang="en-GB"/>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Well </a:t>
            </a:r>
            <a:r>
              <a:rPr lang="en-GB"/>
              <a:t>let's</a:t>
            </a:r>
            <a:r>
              <a:rPr lang="en-GB"/>
              <a:t> </a:t>
            </a:r>
            <a:r>
              <a:rPr lang="en-GB"/>
              <a:t>consider</a:t>
            </a:r>
            <a:r>
              <a:rPr lang="en-GB"/>
              <a:t> a new point on our grid.</a:t>
            </a:r>
            <a:br>
              <a:rPr lang="en-GB"/>
            </a:br>
            <a:r>
              <a:rPr lang="en-GB"/>
              <a:t>We've</a:t>
            </a:r>
            <a:r>
              <a:rPr lang="en-GB"/>
              <a:t> added more points now with </a:t>
            </a:r>
            <a:r>
              <a:rPr lang="en-GB"/>
              <a:t>different</a:t>
            </a:r>
            <a:r>
              <a:rPr lang="en-GB"/>
              <a:t> radii.</a:t>
            </a:r>
            <a:endParaRPr/>
          </a:p>
          <a:p>
            <a:pPr indent="0" lvl="0" marL="0" rtl="0" algn="l">
              <a:spcBef>
                <a:spcPts val="0"/>
              </a:spcBef>
              <a:spcAft>
                <a:spcPts val="0"/>
              </a:spcAft>
              <a:buNone/>
            </a:pPr>
            <a:r>
              <a:rPr lang="en-GB"/>
              <a:t>And for this example we want to place down a point that is 2m radiu (min distance) instead of 1m.</a:t>
            </a:r>
            <a:endParaRPr/>
          </a:p>
          <a:p>
            <a:pPr indent="0" lvl="0" marL="0" rtl="0" algn="l">
              <a:spcBef>
                <a:spcPts val="0"/>
              </a:spcBef>
              <a:spcAft>
                <a:spcPts val="0"/>
              </a:spcAft>
              <a:buNone/>
            </a:pPr>
            <a:r>
              <a:rPr lang="en-GB"/>
              <a:t>CLICK</a:t>
            </a:r>
            <a:endParaRPr/>
          </a:p>
          <a:p>
            <a:pPr indent="0" lvl="0" marL="0" rtl="0" algn="l">
              <a:spcBef>
                <a:spcPts val="0"/>
              </a:spcBef>
              <a:spcAft>
                <a:spcPts val="0"/>
              </a:spcAft>
              <a:buNone/>
            </a:pPr>
            <a:r>
              <a:rPr lang="en-GB"/>
              <a:t>Again we cna imagine all the possible places it can be , and now we see the line overlaps more cells in our grid.</a:t>
            </a:r>
            <a:endParaRPr/>
          </a:p>
          <a:p>
            <a:pPr indent="0" lvl="0" marL="0" rtl="0" algn="l">
              <a:spcBef>
                <a:spcPts val="0"/>
              </a:spcBef>
              <a:spcAft>
                <a:spcPts val="0"/>
              </a:spcAft>
              <a:buNone/>
            </a:pPr>
            <a:r>
              <a:rPr lang="en-GB"/>
              <a:t>CLICK</a:t>
            </a:r>
            <a:endParaRPr/>
          </a:p>
          <a:p>
            <a:pPr indent="0" lvl="0" marL="0" rtl="0" algn="l">
              <a:spcBef>
                <a:spcPts val="0"/>
              </a:spcBef>
              <a:spcAft>
                <a:spcPts val="0"/>
              </a:spcAft>
              <a:buNone/>
            </a:pPr>
            <a:r>
              <a:rPr lang="en-GB"/>
              <a:t>And that the area under our circle is larger than before.</a:t>
            </a:r>
            <a:br>
              <a:rPr lang="en-GB"/>
            </a:br>
            <a:br>
              <a:rPr lang="en-GB"/>
            </a:br>
            <a:r>
              <a:rPr lang="en-GB"/>
              <a:t>But we can actually use a simple solution to work ou the number of “white cells” that we need to check.</a:t>
            </a:r>
            <a:br>
              <a:rPr lang="en-GB"/>
            </a:br>
            <a:r>
              <a:rPr lang="en-GB"/>
              <a:t>Lets take the radius(2) and then divide it by the cell size we already had, 0.7. If we round that up we get the number of cells away from the center we need to search.</a:t>
            </a:r>
            <a:br>
              <a:rPr lang="en-GB"/>
            </a:br>
            <a:r>
              <a:rPr lang="en-GB"/>
              <a:t>Double it for the diameter and add 1, the staring cells, and we get the length of are we need to search.</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1a938284f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1a938284f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So before we searched a are of cells of 5x5 but now we search an area of 7*7.</a:t>
            </a:r>
            <a:br>
              <a:rPr lang="en-GB">
                <a:solidFill>
                  <a:schemeClr val="dk1"/>
                </a:solidFill>
              </a:rPr>
            </a:br>
            <a:br>
              <a:rPr lang="en-GB">
                <a:solidFill>
                  <a:schemeClr val="dk1"/>
                </a:solidFill>
              </a:rPr>
            </a:br>
            <a:r>
              <a:rPr lang="en-GB">
                <a:solidFill>
                  <a:schemeClr val="dk1"/>
                </a:solidFill>
              </a:rPr>
              <a:t>Important to note is that this means we can't use a radius that is less than 1.</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So from now on we need to define a minimum grid radius which all other radius must be larger than.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1a938284f4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21a938284f4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if we see the radius of the other </a:t>
            </a:r>
            <a:r>
              <a:rPr lang="en-GB"/>
              <a:t>points overlapping it might look like we messed up, click</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1a938284f4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21a938284f4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But when checking we see each point is within its minimum distance.</a:t>
            </a:r>
            <a:br>
              <a:rPr lang="en-GB"/>
            </a:br>
            <a:r>
              <a:rPr lang="en-GB"/>
              <a:t>For The</a:t>
            </a:r>
            <a:r>
              <a:rPr lang="en-GB"/>
              <a:t> SIZE of the buildings we actually need to use the radius/2 to get a size that </a:t>
            </a:r>
            <a:r>
              <a:rPr lang="en-GB"/>
              <a:t>won't</a:t>
            </a:r>
            <a:r>
              <a:rPr lang="en-GB"/>
              <a:t> overlap</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2cc5b76fdf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22cc5b76fdf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Looks good, if we wanted to change the degree of extra space we have and have it be a tighter packed set of </a:t>
            </a:r>
            <a:r>
              <a:rPr lang="en-GB"/>
              <a:t>points how would we do that?</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Earluier on i showed this code, which generates candidate points at a distance of between radius and 2*radius. But we can change that 2 to have our points be more or less packed in.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1a938284f4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21a938284f4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Last point on the </a:t>
            </a:r>
            <a:r>
              <a:rPr lang="en-GB"/>
              <a:t>technical</a:t>
            </a:r>
            <a:r>
              <a:rPr lang="en-GB"/>
              <a:t> side.</a:t>
            </a:r>
            <a:br>
              <a:rPr lang="en-GB"/>
            </a:br>
            <a:br>
              <a:rPr lang="en-GB"/>
            </a:br>
            <a:r>
              <a:rPr lang="en-GB"/>
              <a:t>We can go a </a:t>
            </a:r>
            <a:r>
              <a:rPr lang="en-GB"/>
              <a:t>step</a:t>
            </a:r>
            <a:r>
              <a:rPr lang="en-GB"/>
              <a:t> further and instead of searching through cells to find </a:t>
            </a:r>
            <a:r>
              <a:rPr lang="en-GB"/>
              <a:t>points</a:t>
            </a:r>
            <a:r>
              <a:rPr lang="en-GB"/>
              <a:t> to check. Instead we can push the id of each point into the cells it surrounds,</a:t>
            </a:r>
            <a:br>
              <a:rPr lang="en-GB"/>
            </a:br>
            <a:r>
              <a:rPr lang="en-GB"/>
              <a:t>Then we </a:t>
            </a:r>
            <a:r>
              <a:rPr lang="en-GB"/>
              <a:t>add in</a:t>
            </a:r>
            <a:r>
              <a:rPr lang="en-GB"/>
              <a:t> a new </a:t>
            </a:r>
            <a:r>
              <a:rPr lang="en-GB"/>
              <a:t>point</a:t>
            </a:r>
            <a:r>
              <a:rPr lang="en-GB"/>
              <a:t> we can look at that cell, see all points it </a:t>
            </a:r>
            <a:r>
              <a:rPr lang="en-GB"/>
              <a:t>surrounds</a:t>
            </a:r>
            <a:r>
              <a:rPr lang="en-GB"/>
              <a:t> and do a direct check.</a:t>
            </a:r>
            <a:br>
              <a:rPr lang="en-GB"/>
            </a:br>
            <a:br>
              <a:rPr lang="en-GB"/>
            </a:br>
            <a:r>
              <a:rPr lang="en-GB"/>
              <a:t>Basically we move our for loops into a </a:t>
            </a:r>
            <a:r>
              <a:rPr lang="en-GB"/>
              <a:t>different</a:t>
            </a:r>
            <a:r>
              <a:rPr lang="en-GB"/>
              <a:t> place and make it </a:t>
            </a:r>
            <a:r>
              <a:rPr lang="en-GB"/>
              <a:t>simpler</a:t>
            </a:r>
            <a:r>
              <a:rPr lang="en-GB"/>
              <a:t> to compare.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b61ceb27c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b61ceb27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a:t>Talk through</a:t>
            </a:r>
            <a:endParaRPr i="1"/>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2cd526c5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2cd526c5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Finally lets see it in action!</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1b61ceb27c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1b61ceb27c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2bbb5f260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2bbb5f260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Now we can </a:t>
            </a:r>
            <a:r>
              <a:rPr lang="en-GB"/>
              <a:t>quickly</a:t>
            </a:r>
            <a:r>
              <a:rPr lang="en-GB"/>
              <a:t> create a area with </a:t>
            </a:r>
            <a:r>
              <a:rPr lang="en-GB"/>
              <a:t>random</a:t>
            </a:r>
            <a:r>
              <a:rPr lang="en-GB"/>
              <a:t> points that have </a:t>
            </a:r>
            <a:r>
              <a:rPr lang="en-GB"/>
              <a:t>different</a:t>
            </a:r>
            <a:r>
              <a:rPr lang="en-GB"/>
              <a:t> density and </a:t>
            </a:r>
            <a:r>
              <a:rPr lang="en-GB"/>
              <a:t>won't</a:t>
            </a:r>
            <a:r>
              <a:rPr lang="en-GB"/>
              <a:t> overlap.</a:t>
            </a:r>
            <a:br>
              <a:rPr lang="en-GB"/>
            </a:br>
            <a:r>
              <a:rPr lang="en-GB"/>
              <a:t>Perfect, but how do we decide which points are more or less dense?</a:t>
            </a:r>
            <a:br>
              <a:rPr lang="en-GB"/>
            </a:br>
            <a:r>
              <a:rPr lang="en-GB"/>
              <a:t>For our purpose we want the city center to have larger buildings which requires more space, and the slums on the outside to be smaller at their base.</a:t>
            </a:r>
            <a:br>
              <a:rPr lang="en-GB"/>
            </a:br>
            <a:r>
              <a:rPr lang="en-GB"/>
              <a:t>We can use the distance to the center of the city as a </a:t>
            </a:r>
            <a:r>
              <a:rPr lang="en-GB"/>
              <a:t>sample. </a:t>
            </a:r>
            <a:endParaRPr/>
          </a:p>
          <a:p>
            <a:pPr indent="0" lvl="0" marL="0" rtl="0" algn="l">
              <a:spcBef>
                <a:spcPts val="0"/>
              </a:spcBef>
              <a:spcAft>
                <a:spcPts val="0"/>
              </a:spcAft>
              <a:buNone/>
            </a:pPr>
            <a:r>
              <a:rPr lang="en-GB"/>
              <a:t>Where a distance of 0 == largest possible radius and 1 means lowest radius.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But for this i've gone one step further, i instead use that value to lookup the density on curve, given me greater control of the city.</a:t>
            </a:r>
            <a:endParaRPr/>
          </a:p>
          <a:p>
            <a:pPr indent="0" lvl="0" marL="0" rtl="0" algn="l">
              <a:spcBef>
                <a:spcPts val="0"/>
              </a:spcBef>
              <a:spcAft>
                <a:spcPts val="0"/>
              </a:spcAft>
              <a:buNone/>
            </a:pPr>
            <a:r>
              <a:rPr lang="en-GB"/>
              <a:t>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2287910cff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2287910cff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Finally lets see it in action!</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b61ceb27c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1b61ceb27c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1b61ceb27c9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1b61ceb27c9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2287910cff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2287910cff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228cfd187b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228cfd187b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22d4ec154f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22d4ec154f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1b61ceb27c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1b61ceb27c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b61ceb27c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b61ceb27c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a:t>Talk through</a:t>
            </a:r>
            <a:endParaRPr i="1"/>
          </a:p>
          <a:p>
            <a:pPr indent="0" lvl="0" marL="0" rtl="0" algn="l">
              <a:spcBef>
                <a:spcPts val="0"/>
              </a:spcBef>
              <a:spcAft>
                <a:spcPts val="0"/>
              </a:spcAft>
              <a:buNone/>
            </a:pPr>
            <a:r>
              <a:rPr lang="en-GB"/>
              <a:t>So thats alot to think about, </a:t>
            </a:r>
            <a:r>
              <a:rPr lang="en-GB"/>
              <a:t>let's</a:t>
            </a:r>
            <a:r>
              <a:rPr lang="en-GB"/>
              <a:t> take a look at some references to see what they mean.</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22cd526c5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22cd526c5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22cd526c5e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22cd526c5e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2845a8bdd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2845a8bdd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217d24ac35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217d24ac35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12845a8bdd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12845a8bdd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0f4f9c9a96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0f4f9c9a96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is Civ 6, </a:t>
            </a:r>
            <a:r>
              <a:rPr lang="en-GB"/>
              <a:t>it's</a:t>
            </a:r>
            <a:r>
              <a:rPr lang="en-GB"/>
              <a:t> a great example of </a:t>
            </a:r>
            <a:r>
              <a:rPr lang="en-GB"/>
              <a:t>how</a:t>
            </a:r>
            <a:r>
              <a:rPr lang="en-GB"/>
              <a:t> a city will grow over the course of the game. There is </a:t>
            </a:r>
            <a:r>
              <a:rPr lang="en-GB"/>
              <a:t>variety</a:t>
            </a:r>
            <a:r>
              <a:rPr lang="en-GB"/>
              <a:t> in the assets used, the rotation, the placement etc.</a:t>
            </a:r>
            <a:endParaRPr/>
          </a:p>
          <a:p>
            <a:pPr indent="0" lvl="0" marL="0" rtl="0" algn="l">
              <a:spcBef>
                <a:spcPts val="0"/>
              </a:spcBef>
              <a:spcAft>
                <a:spcPts val="0"/>
              </a:spcAft>
              <a:buNone/>
            </a:pPr>
            <a:r>
              <a:rPr lang="en-GB"/>
              <a:t>The buildings are in a slight grid pattern but </a:t>
            </a:r>
            <a:r>
              <a:rPr lang="en-GB"/>
              <a:t>it's</a:t>
            </a:r>
            <a:r>
              <a:rPr lang="en-GB"/>
              <a:t> </a:t>
            </a:r>
            <a:r>
              <a:rPr lang="en-GB"/>
              <a:t>morphed</a:t>
            </a:r>
            <a:r>
              <a:rPr lang="en-GB"/>
              <a:t> and not completely rigid, the buildings also </a:t>
            </a:r>
            <a:r>
              <a:rPr lang="en-GB"/>
              <a:t>don't</a:t>
            </a:r>
            <a:r>
              <a:rPr lang="en-GB"/>
              <a:t> overlap.</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b61ceb27c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b61ceb27c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Here we can a </a:t>
            </a:r>
            <a:r>
              <a:rPr lang="en-GB"/>
              <a:t>great</a:t>
            </a:r>
            <a:r>
              <a:rPr lang="en-GB"/>
              <a:t> example of having an irregular city where the buildings/assets are not in a simply grid pattern and it gives it much better </a:t>
            </a:r>
            <a:r>
              <a:rPr lang="en-GB"/>
              <a:t>silhouette</a:t>
            </a:r>
            <a:r>
              <a:rPr lang="en-GB"/>
              <a:t> again the terrain.</a:t>
            </a:r>
            <a:endParaRPr/>
          </a:p>
          <a:p>
            <a:pPr indent="0" lvl="0" marL="0" rtl="0" algn="l">
              <a:spcBef>
                <a:spcPts val="0"/>
              </a:spcBef>
              <a:spcAft>
                <a:spcPts val="0"/>
              </a:spcAft>
              <a:buNone/>
            </a:pPr>
            <a:r>
              <a:rPr lang="en-GB"/>
              <a:t>This will be are main inspiration for how we want ours to look.</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28a4dfdf0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28a4dfdf0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For the sake of simplicity let's imagine we just run into the task head fist without consulting other devs and with limited research.</a:t>
            </a:r>
            <a:br>
              <a:rPr lang="en-GB"/>
            </a:br>
            <a:br>
              <a:rPr lang="en-GB"/>
            </a:br>
            <a:r>
              <a:rPr lang="en-GB"/>
              <a:t>In reality the choices we make about our approach deeply </a:t>
            </a:r>
            <a:r>
              <a:rPr lang="en-GB"/>
              <a:t>affects</a:t>
            </a:r>
            <a:r>
              <a:rPr lang="en-GB"/>
              <a:t> the outcome and will give us more or less flexibility with the end system and will impact how it looks.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 can think about all the different implementations like branches </a:t>
            </a:r>
            <a:r>
              <a:rPr lang="en-GB"/>
              <a:t>on</a:t>
            </a:r>
            <a:r>
              <a:rPr lang="en-GB"/>
              <a:t> tree.</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Also this picture on the left is made </a:t>
            </a:r>
            <a:r>
              <a:rPr lang="en-GB"/>
              <a:t>buying</a:t>
            </a:r>
            <a:r>
              <a:rPr lang="en-GB"/>
              <a:t> using fractals, using fractals to create a </a:t>
            </a:r>
            <a:r>
              <a:rPr lang="en-GB"/>
              <a:t>layout</a:t>
            </a:r>
            <a:r>
              <a:rPr lang="en-GB"/>
              <a:t> could be a cool idea, i recommend watching this documentary on netflix about them.</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Okay side tangent over, </a:t>
            </a:r>
            <a:r>
              <a:rPr lang="en-GB"/>
              <a:t>let's</a:t>
            </a:r>
            <a:r>
              <a:rPr lang="en-GB"/>
              <a:t> start making some </a:t>
            </a:r>
            <a:r>
              <a:rPr lang="en-GB"/>
              <a:t>cities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b61ceb27c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b61ceb27c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 start placing down buildings(houses, taverns, offices, etc), we need to create a point in space where we </a:t>
            </a:r>
            <a:r>
              <a:rPr lang="en-GB"/>
              <a:t>spawn</a:t>
            </a:r>
            <a:r>
              <a:rPr lang="en-GB"/>
              <a:t> them in.</a:t>
            </a:r>
            <a:br>
              <a:rPr lang="en-GB"/>
            </a:br>
            <a:r>
              <a:rPr lang="en-GB"/>
              <a:t>From now on when i refer to a point it also means building and vice versa.</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On this slide is our starting approach, the most basic way to generate a set of points on a field.</a:t>
            </a:r>
            <a:br>
              <a:rPr lang="en-GB"/>
            </a:br>
            <a:r>
              <a:rPr lang="en-GB"/>
              <a:t>We select a random number between 0 and lets say 10, for each axis and then just spawn a sphere there to see it.</a:t>
            </a:r>
            <a:br>
              <a:rPr lang="en-GB"/>
            </a:br>
            <a:r>
              <a:rPr lang="en-GB"/>
              <a:t>We do this over and over till we have enough points.</a:t>
            </a:r>
            <a:br>
              <a:rPr lang="en-GB"/>
            </a:br>
            <a:br>
              <a:rPr lang="en-GB"/>
            </a:br>
            <a:r>
              <a:rPr lang="en-GB"/>
              <a:t>It looks awful but </a:t>
            </a:r>
            <a:r>
              <a:rPr lang="en-GB"/>
              <a:t>it's</a:t>
            </a:r>
            <a:r>
              <a:rPr lang="en-GB"/>
              <a:t> a good start.</a:t>
            </a:r>
            <a:br>
              <a:rPr lang="en-GB"/>
            </a:br>
            <a:endParaRPr/>
          </a:p>
          <a:p>
            <a:pPr indent="0" lvl="0" marL="0" rtl="0" algn="l">
              <a:spcBef>
                <a:spcPts val="0"/>
              </a:spcBef>
              <a:spcAft>
                <a:spcPts val="0"/>
              </a:spcAft>
              <a:buNone/>
            </a:pPr>
            <a:r>
              <a:rPr lang="en-GB"/>
              <a:t>But our problem is that these points are overlapping each other, so the question becomes “How do we spawn points on a plane so that they </a:t>
            </a:r>
            <a:r>
              <a:rPr lang="en-GB"/>
              <a:t>don't</a:t>
            </a:r>
            <a:r>
              <a:rPr lang="en-GB"/>
              <a:t> overlap”</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19900e648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19900e648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First </a:t>
            </a:r>
            <a:r>
              <a:rPr lang="en-GB"/>
              <a:t>let's</a:t>
            </a:r>
            <a:r>
              <a:rPr lang="en-GB"/>
              <a:t> start by looking at what we want to make.</a:t>
            </a:r>
            <a:br>
              <a:rPr lang="en-GB"/>
            </a:br>
            <a:br>
              <a:rPr lang="en-GB"/>
            </a:br>
            <a:r>
              <a:rPr lang="en-GB"/>
              <a:t>We ask around and get this answer by a peer, now we just need to find out what all these new words mean.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20.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jp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5.png"/><Relationship Id="rId4" Type="http://schemas.openxmlformats.org/officeDocument/2006/relationships/image" Target="../media/image15.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5.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4.png"/><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3.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ncbi.nlm.nih.gov/pmc/articles/PMC7878411/" TargetMode="External"/><Relationship Id="rId4" Type="http://schemas.openxmlformats.org/officeDocument/2006/relationships/hyperlink" Target="https://www.youtube.com/watch?v=ITsvn4wAvCw&amp;ab_channel=NicholasDwor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16.gif"/><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1.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40.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1.gif"/><Relationship Id="rId4" Type="http://schemas.openxmlformats.org/officeDocument/2006/relationships/image" Target="../media/image2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32.png"/><Relationship Id="rId4" Type="http://schemas.openxmlformats.org/officeDocument/2006/relationships/image" Target="../media/image35.gi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33.png"/><Relationship Id="rId4" Type="http://schemas.openxmlformats.org/officeDocument/2006/relationships/image" Target="../media/image29.png"/><Relationship Id="rId5" Type="http://schemas.openxmlformats.org/officeDocument/2006/relationships/image" Target="../media/image3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37.gif"/><Relationship Id="rId4" Type="http://schemas.openxmlformats.org/officeDocument/2006/relationships/image" Target="../media/image30.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4.gif"/><Relationship Id="rId4" Type="http://schemas.openxmlformats.org/officeDocument/2006/relationships/image" Target="../media/image3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hyperlink" Target="https://watabou.itch.io/medieval-fantasy-city-generator" TargetMode="External"/><Relationship Id="rId4" Type="http://schemas.openxmlformats.org/officeDocument/2006/relationships/hyperlink" Target="https://github.com/zulfajuniadi/TownGenerator" TargetMode="External"/><Relationship Id="rId5" Type="http://schemas.openxmlformats.org/officeDocument/2006/relationships/hyperlink" Target="https://watabou.itch.io/city-viewer" TargetMode="External"/><Relationship Id="rId6" Type="http://schemas.openxmlformats.org/officeDocument/2006/relationships/hyperlink" Target="https://forum.unity.com/threads/town-maker-procedural-village-town-city-generator.313197/" TargetMode="External"/><Relationship Id="rId7" Type="http://schemas.openxmlformats.org/officeDocument/2006/relationships/hyperlink" Target="https://www.google.com/url?sa=i&amp;url=https%3A%2F%2Fwww.youtube.com%2Fwatch%3Fv%3D0bcZb-SsnrA&amp;psig=AOvVaw3xrw68BaxRGxhshjTm0vJK&amp;ust=1677463596918000&amp;source=images&amp;cd=vfe&amp;ved=0CA8QjRxqFwoTCOjAnICNsv0CFQAAAAAdAAAAABBO"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hyperlink" Target="http://drive.google.com/file/d/1Se1vPjarH-HPCxvgRT7CkVmXsSCoRSOX/view" TargetMode="External"/><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9.jpg"/><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8.png"/><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3.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Procedurally Generating M</a:t>
            </a:r>
            <a:r>
              <a:rPr lang="en-GB"/>
              <a:t>iniature</a:t>
            </a:r>
            <a:r>
              <a:rPr lang="en-GB"/>
              <a:t> Cities in Unity</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Using fast variable density Poisson-disc sampling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Definitions</a:t>
            </a:r>
            <a:endParaRPr/>
          </a:p>
        </p:txBody>
      </p:sp>
      <p:sp>
        <p:nvSpPr>
          <p:cNvPr id="122" name="Google Shape;122;p22"/>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700"/>
              <a:t>Blue Noise</a:t>
            </a:r>
            <a:endParaRPr b="1" sz="1700"/>
          </a:p>
          <a:p>
            <a:pPr indent="0" lvl="0" marL="0" rtl="0" algn="l">
              <a:spcBef>
                <a:spcPts val="1200"/>
              </a:spcBef>
              <a:spcAft>
                <a:spcPts val="0"/>
              </a:spcAft>
              <a:buNone/>
            </a:pPr>
            <a:r>
              <a:rPr lang="en-GB"/>
              <a:t>Coined in Digital Halftoning by Dr Robert Ulichney in 1987 </a:t>
            </a:r>
            <a:endParaRPr/>
          </a:p>
          <a:p>
            <a:pPr indent="0" lvl="0" marL="0" rtl="0" algn="l">
              <a:spcBef>
                <a:spcPts val="1200"/>
              </a:spcBef>
              <a:spcAft>
                <a:spcPts val="0"/>
              </a:spcAft>
              <a:buNone/>
            </a:pPr>
            <a:r>
              <a:rPr i="1" lang="en-GB"/>
              <a:t>an even, isotropic, yet unstructured distribution of points.</a:t>
            </a:r>
            <a:endParaRPr i="1"/>
          </a:p>
          <a:p>
            <a:pPr indent="0" lvl="0" marL="0" rtl="0" algn="l">
              <a:spcBef>
                <a:spcPts val="1200"/>
              </a:spcBef>
              <a:spcAft>
                <a:spcPts val="1200"/>
              </a:spcAft>
              <a:buNone/>
            </a:pPr>
            <a:r>
              <a:rPr lang="en-GB"/>
              <a:t>Meaning a set of </a:t>
            </a:r>
            <a:r>
              <a:rPr lang="en-GB"/>
              <a:t>points</a:t>
            </a:r>
            <a:r>
              <a:rPr lang="en-GB"/>
              <a:t> that are randomly but evenly spaced</a:t>
            </a:r>
            <a:endParaRPr/>
          </a:p>
        </p:txBody>
      </p:sp>
      <p:sp>
        <p:nvSpPr>
          <p:cNvPr id="123" name="Google Shape;123;p22"/>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GB" sz="1600"/>
              <a:t>Poisson Disc Sampling</a:t>
            </a:r>
            <a:endParaRPr b="1" sz="1600"/>
          </a:p>
          <a:p>
            <a:pPr indent="0" lvl="0" marL="0" rtl="0" algn="l">
              <a:spcBef>
                <a:spcPts val="1200"/>
              </a:spcBef>
              <a:spcAft>
                <a:spcPts val="0"/>
              </a:spcAft>
              <a:buNone/>
            </a:pPr>
            <a:r>
              <a:rPr lang="en-GB"/>
              <a:t>Name originates from French </a:t>
            </a:r>
            <a:r>
              <a:rPr lang="en-GB"/>
              <a:t>mathematician</a:t>
            </a:r>
            <a:r>
              <a:rPr lang="en-GB"/>
              <a:t> Simeon Denis Poisson. Who introduced poisson distribution in 1837.</a:t>
            </a:r>
            <a:endParaRPr/>
          </a:p>
          <a:p>
            <a:pPr indent="0" lvl="0" marL="0" rtl="0" algn="l">
              <a:spcBef>
                <a:spcPts val="1200"/>
              </a:spcBef>
              <a:spcAft>
                <a:spcPts val="0"/>
              </a:spcAft>
              <a:buNone/>
            </a:pPr>
            <a:r>
              <a:rPr i="1" lang="en-GB"/>
              <a:t>Poisson-disc sampling is a process that distributes random samples on a domain of n-dimensional space</a:t>
            </a:r>
            <a:endParaRPr i="1"/>
          </a:p>
          <a:p>
            <a:pPr indent="0" lvl="0" marL="0" rtl="0" algn="l">
              <a:spcBef>
                <a:spcPts val="1200"/>
              </a:spcBef>
              <a:spcAft>
                <a:spcPts val="0"/>
              </a:spcAft>
              <a:buNone/>
            </a:pPr>
            <a:r>
              <a:rPr i="1" lang="en-GB"/>
              <a:t>based on two pre-defined criteria.</a:t>
            </a:r>
            <a:endParaRPr i="1"/>
          </a:p>
          <a:p>
            <a:pPr indent="0" lvl="0" marL="0" rtl="0" algn="l">
              <a:spcBef>
                <a:spcPts val="1200"/>
              </a:spcBef>
              <a:spcAft>
                <a:spcPts val="0"/>
              </a:spcAft>
              <a:buNone/>
            </a:pPr>
            <a:r>
              <a:rPr i="1" lang="en-GB"/>
              <a:t>(1) Each sample must be placed randomly according to a uniform density distribution.</a:t>
            </a:r>
            <a:endParaRPr i="1"/>
          </a:p>
          <a:p>
            <a:pPr indent="0" lvl="0" marL="0" rtl="0" algn="l">
              <a:spcBef>
                <a:spcPts val="1200"/>
              </a:spcBef>
              <a:spcAft>
                <a:spcPts val="0"/>
              </a:spcAft>
              <a:buNone/>
            </a:pPr>
            <a:r>
              <a:rPr i="1" lang="en-GB"/>
              <a:t>(2) The distance between every pair of samples must not be smaller than some chosen distance r</a:t>
            </a:r>
            <a:endParaRPr i="1"/>
          </a:p>
          <a:p>
            <a:pPr indent="0" lvl="0" marL="0" rtl="0" algn="l">
              <a:spcBef>
                <a:spcPts val="1200"/>
              </a:spcBef>
              <a:spcAft>
                <a:spcPts val="1200"/>
              </a:spcAft>
              <a:buNone/>
            </a:pPr>
            <a:r>
              <a:t/>
            </a:r>
            <a:endParaRPr/>
          </a:p>
        </p:txBody>
      </p:sp>
      <p:pic>
        <p:nvPicPr>
          <p:cNvPr id="124" name="Google Shape;124;p22"/>
          <p:cNvPicPr preferRelativeResize="0"/>
          <p:nvPr/>
        </p:nvPicPr>
        <p:blipFill>
          <a:blip r:embed="rId3">
            <a:alphaModFix/>
          </a:blip>
          <a:stretch>
            <a:fillRect/>
          </a:stretch>
        </p:blipFill>
        <p:spPr>
          <a:xfrm>
            <a:off x="1577346" y="3435021"/>
            <a:ext cx="1468600" cy="1468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Dart Throwing Algorithm</a:t>
            </a:r>
            <a:endParaRPr/>
          </a:p>
        </p:txBody>
      </p:sp>
      <p:pic>
        <p:nvPicPr>
          <p:cNvPr id="130" name="Google Shape;130;p23"/>
          <p:cNvPicPr preferRelativeResize="0"/>
          <p:nvPr/>
        </p:nvPicPr>
        <p:blipFill>
          <a:blip r:embed="rId3">
            <a:alphaModFix/>
          </a:blip>
          <a:stretch>
            <a:fillRect/>
          </a:stretch>
        </p:blipFill>
        <p:spPr>
          <a:xfrm>
            <a:off x="3757279" y="1152474"/>
            <a:ext cx="5075023" cy="3416400"/>
          </a:xfrm>
          <a:prstGeom prst="rect">
            <a:avLst/>
          </a:prstGeom>
          <a:noFill/>
          <a:ln>
            <a:noFill/>
          </a:ln>
        </p:spPr>
      </p:pic>
      <p:sp>
        <p:nvSpPr>
          <p:cNvPr id="131" name="Google Shape;131;p23"/>
          <p:cNvSpPr txBox="1"/>
          <p:nvPr/>
        </p:nvSpPr>
        <p:spPr>
          <a:xfrm>
            <a:off x="311700" y="1152475"/>
            <a:ext cx="207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While we have </a:t>
            </a:r>
            <a:r>
              <a:rPr lang="en-GB">
                <a:solidFill>
                  <a:schemeClr val="dk1"/>
                </a:solidFill>
                <a:latin typeface="Average"/>
                <a:ea typeface="Average"/>
                <a:cs typeface="Average"/>
                <a:sym typeface="Average"/>
              </a:rPr>
              <a:t>less</a:t>
            </a:r>
            <a:r>
              <a:rPr lang="en-GB">
                <a:solidFill>
                  <a:schemeClr val="dk1"/>
                </a:solidFill>
                <a:latin typeface="Average"/>
                <a:ea typeface="Average"/>
                <a:cs typeface="Average"/>
                <a:sym typeface="Average"/>
              </a:rPr>
              <a:t> points then we need</a:t>
            </a:r>
            <a:endParaRPr>
              <a:solidFill>
                <a:schemeClr val="dk1"/>
              </a:solidFill>
              <a:latin typeface="Average"/>
              <a:ea typeface="Average"/>
              <a:cs typeface="Average"/>
              <a:sym typeface="Average"/>
            </a:endParaRPr>
          </a:p>
        </p:txBody>
      </p:sp>
      <p:sp>
        <p:nvSpPr>
          <p:cNvPr id="132" name="Google Shape;132;p23"/>
          <p:cNvSpPr txBox="1"/>
          <p:nvPr/>
        </p:nvSpPr>
        <p:spPr>
          <a:xfrm>
            <a:off x="311700" y="1832825"/>
            <a:ext cx="233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Create a random point</a:t>
            </a:r>
            <a:endParaRPr>
              <a:solidFill>
                <a:schemeClr val="dk1"/>
              </a:solidFill>
              <a:latin typeface="Average"/>
              <a:ea typeface="Average"/>
              <a:cs typeface="Average"/>
              <a:sym typeface="Average"/>
            </a:endParaRPr>
          </a:p>
        </p:txBody>
      </p:sp>
      <p:sp>
        <p:nvSpPr>
          <p:cNvPr id="133" name="Google Shape;133;p23"/>
          <p:cNvSpPr txBox="1"/>
          <p:nvPr/>
        </p:nvSpPr>
        <p:spPr>
          <a:xfrm>
            <a:off x="311700" y="2250288"/>
            <a:ext cx="2330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Loop through all points in the world </a:t>
            </a:r>
            <a:endParaRPr>
              <a:solidFill>
                <a:schemeClr val="dk1"/>
              </a:solidFill>
              <a:latin typeface="Average"/>
              <a:ea typeface="Average"/>
              <a:cs typeface="Average"/>
              <a:sym typeface="Average"/>
            </a:endParaRPr>
          </a:p>
        </p:txBody>
      </p:sp>
      <p:sp>
        <p:nvSpPr>
          <p:cNvPr id="134" name="Google Shape;134;p23"/>
          <p:cNvSpPr txBox="1"/>
          <p:nvPr/>
        </p:nvSpPr>
        <p:spPr>
          <a:xfrm>
            <a:off x="311700" y="2883175"/>
            <a:ext cx="2694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Check that the distance between any point and this new point are above a set minimum distance</a:t>
            </a:r>
            <a:endParaRPr>
              <a:solidFill>
                <a:schemeClr val="dk1"/>
              </a:solidFill>
              <a:latin typeface="Average"/>
              <a:ea typeface="Average"/>
              <a:cs typeface="Average"/>
              <a:sym typeface="Average"/>
            </a:endParaRPr>
          </a:p>
        </p:txBody>
      </p:sp>
      <p:sp>
        <p:nvSpPr>
          <p:cNvPr id="135" name="Google Shape;135;p23"/>
          <p:cNvSpPr txBox="1"/>
          <p:nvPr/>
        </p:nvSpPr>
        <p:spPr>
          <a:xfrm>
            <a:off x="311700" y="3737575"/>
            <a:ext cx="2694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Add to list so we can check against it when we create a new point</a:t>
            </a:r>
            <a:endParaRPr>
              <a:solidFill>
                <a:schemeClr val="dk1"/>
              </a:solidFill>
              <a:latin typeface="Average"/>
              <a:ea typeface="Average"/>
              <a:cs typeface="Average"/>
              <a:sym typeface="Average"/>
            </a:endParaRPr>
          </a:p>
        </p:txBody>
      </p:sp>
      <p:cxnSp>
        <p:nvCxnSpPr>
          <p:cNvPr id="136" name="Google Shape;136;p23"/>
          <p:cNvCxnSpPr/>
          <p:nvPr/>
        </p:nvCxnSpPr>
        <p:spPr>
          <a:xfrm>
            <a:off x="1945425" y="1455575"/>
            <a:ext cx="2057400" cy="244800"/>
          </a:xfrm>
          <a:prstGeom prst="straightConnector1">
            <a:avLst/>
          </a:prstGeom>
          <a:noFill/>
          <a:ln cap="flat" cmpd="sng" w="9525">
            <a:solidFill>
              <a:srgbClr val="FF0000"/>
            </a:solidFill>
            <a:prstDash val="solid"/>
            <a:round/>
            <a:headEnd len="med" w="med" type="none"/>
            <a:tailEnd len="med" w="med" type="triangle"/>
          </a:ln>
        </p:spPr>
      </p:cxnSp>
      <p:cxnSp>
        <p:nvCxnSpPr>
          <p:cNvPr id="137" name="Google Shape;137;p23"/>
          <p:cNvCxnSpPr/>
          <p:nvPr/>
        </p:nvCxnSpPr>
        <p:spPr>
          <a:xfrm>
            <a:off x="2211350" y="2050400"/>
            <a:ext cx="1938600" cy="216900"/>
          </a:xfrm>
          <a:prstGeom prst="straightConnector1">
            <a:avLst/>
          </a:prstGeom>
          <a:noFill/>
          <a:ln cap="flat" cmpd="sng" w="9525">
            <a:solidFill>
              <a:srgbClr val="FF0000"/>
            </a:solidFill>
            <a:prstDash val="solid"/>
            <a:round/>
            <a:headEnd len="med" w="med" type="none"/>
            <a:tailEnd len="med" w="med" type="triangle"/>
          </a:ln>
        </p:spPr>
      </p:cxnSp>
      <p:cxnSp>
        <p:nvCxnSpPr>
          <p:cNvPr id="138" name="Google Shape;138;p23"/>
          <p:cNvCxnSpPr/>
          <p:nvPr/>
        </p:nvCxnSpPr>
        <p:spPr>
          <a:xfrm>
            <a:off x="1945425" y="2575250"/>
            <a:ext cx="2330400" cy="468900"/>
          </a:xfrm>
          <a:prstGeom prst="straightConnector1">
            <a:avLst/>
          </a:prstGeom>
          <a:noFill/>
          <a:ln cap="flat" cmpd="sng" w="9525">
            <a:solidFill>
              <a:srgbClr val="FF0000"/>
            </a:solidFill>
            <a:prstDash val="solid"/>
            <a:round/>
            <a:headEnd len="med" w="med" type="none"/>
            <a:tailEnd len="med" w="med" type="triangle"/>
          </a:ln>
        </p:spPr>
      </p:cxnSp>
      <p:cxnSp>
        <p:nvCxnSpPr>
          <p:cNvPr id="139" name="Google Shape;139;p23"/>
          <p:cNvCxnSpPr>
            <a:stCxn id="134" idx="3"/>
          </p:cNvCxnSpPr>
          <p:nvPr/>
        </p:nvCxnSpPr>
        <p:spPr>
          <a:xfrm flipH="1" rot="10800000">
            <a:off x="3006000" y="3275125"/>
            <a:ext cx="1500600" cy="23700"/>
          </a:xfrm>
          <a:prstGeom prst="straightConnector1">
            <a:avLst/>
          </a:prstGeom>
          <a:noFill/>
          <a:ln cap="flat" cmpd="sng" w="9525">
            <a:solidFill>
              <a:srgbClr val="FF0000"/>
            </a:solidFill>
            <a:prstDash val="solid"/>
            <a:round/>
            <a:headEnd len="med" w="med" type="none"/>
            <a:tailEnd len="med" w="med" type="triangle"/>
          </a:ln>
        </p:spPr>
      </p:cxnSp>
      <p:cxnSp>
        <p:nvCxnSpPr>
          <p:cNvPr id="140" name="Google Shape;140;p23"/>
          <p:cNvCxnSpPr/>
          <p:nvPr/>
        </p:nvCxnSpPr>
        <p:spPr>
          <a:xfrm>
            <a:off x="2743200" y="4009825"/>
            <a:ext cx="1770600" cy="2520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Dart Throwing Algorithm</a:t>
            </a:r>
            <a:endParaRPr/>
          </a:p>
        </p:txBody>
      </p:sp>
      <p:sp>
        <p:nvSpPr>
          <p:cNvPr id="146" name="Google Shape;146;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7" name="Google Shape;147;p24"/>
          <p:cNvPicPr preferRelativeResize="0"/>
          <p:nvPr/>
        </p:nvPicPr>
        <p:blipFill>
          <a:blip r:embed="rId3">
            <a:alphaModFix/>
          </a:blip>
          <a:stretch>
            <a:fillRect/>
          </a:stretch>
        </p:blipFill>
        <p:spPr>
          <a:xfrm>
            <a:off x="5440046" y="1152475"/>
            <a:ext cx="3392253" cy="3416400"/>
          </a:xfrm>
          <a:prstGeom prst="rect">
            <a:avLst/>
          </a:prstGeom>
          <a:noFill/>
          <a:ln>
            <a:noFill/>
          </a:ln>
        </p:spPr>
      </p:pic>
      <p:pic>
        <p:nvPicPr>
          <p:cNvPr id="148" name="Google Shape;148;p24"/>
          <p:cNvPicPr preferRelativeResize="0"/>
          <p:nvPr/>
        </p:nvPicPr>
        <p:blipFill>
          <a:blip r:embed="rId4">
            <a:alphaModFix/>
          </a:blip>
          <a:stretch>
            <a:fillRect/>
          </a:stretch>
        </p:blipFill>
        <p:spPr>
          <a:xfrm>
            <a:off x="311699" y="1152475"/>
            <a:ext cx="3408782" cy="34163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 feedback</a:t>
            </a:r>
            <a:endParaRPr/>
          </a:p>
        </p:txBody>
      </p:sp>
      <p:sp>
        <p:nvSpPr>
          <p:cNvPr id="154" name="Google Shape;154;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GB"/>
              <a:t>Our main problems are:</a:t>
            </a:r>
            <a:endParaRPr/>
          </a:p>
          <a:p>
            <a:pPr indent="-342900" lvl="0" marL="457200" rtl="0" algn="l">
              <a:spcBef>
                <a:spcPts val="1200"/>
              </a:spcBef>
              <a:spcAft>
                <a:spcPts val="0"/>
              </a:spcAft>
              <a:buSzPts val="1800"/>
              <a:buChar char="●"/>
            </a:pPr>
            <a:r>
              <a:rPr lang="en-GB"/>
              <a:t>Performance </a:t>
            </a:r>
            <a:endParaRPr/>
          </a:p>
          <a:p>
            <a:pPr indent="-342900" lvl="0" marL="457200" rtl="0" algn="l">
              <a:spcBef>
                <a:spcPts val="0"/>
              </a:spcBef>
              <a:spcAft>
                <a:spcPts val="0"/>
              </a:spcAft>
              <a:buSzPts val="1800"/>
              <a:buChar char="●"/>
            </a:pPr>
            <a:r>
              <a:rPr lang="en-GB"/>
              <a:t>Points are placed randomly still</a:t>
            </a:r>
            <a:endParaRPr/>
          </a:p>
        </p:txBody>
      </p:sp>
      <p:pic>
        <p:nvPicPr>
          <p:cNvPr id="155" name="Google Shape;155;p25"/>
          <p:cNvPicPr preferRelativeResize="0"/>
          <p:nvPr/>
        </p:nvPicPr>
        <p:blipFill>
          <a:blip r:embed="rId3">
            <a:alphaModFix/>
          </a:blip>
          <a:stretch>
            <a:fillRect/>
          </a:stretch>
        </p:blipFill>
        <p:spPr>
          <a:xfrm>
            <a:off x="527563" y="1152476"/>
            <a:ext cx="8088874" cy="2175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6"/>
          <p:cNvSpPr txBox="1"/>
          <p:nvPr>
            <p:ph idx="4294967295"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61" name="Google Shape;16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Time Complexity</a:t>
            </a:r>
            <a:endParaRPr/>
          </a:p>
        </p:txBody>
      </p:sp>
      <p:pic>
        <p:nvPicPr>
          <p:cNvPr id="162" name="Google Shape;162;p26"/>
          <p:cNvPicPr preferRelativeResize="0"/>
          <p:nvPr/>
        </p:nvPicPr>
        <p:blipFill>
          <a:blip r:embed="rId3">
            <a:alphaModFix/>
          </a:blip>
          <a:stretch>
            <a:fillRect/>
          </a:stretch>
        </p:blipFill>
        <p:spPr>
          <a:xfrm>
            <a:off x="1481511" y="1152475"/>
            <a:ext cx="6180988" cy="3416401"/>
          </a:xfrm>
          <a:prstGeom prst="rect">
            <a:avLst/>
          </a:prstGeom>
          <a:noFill/>
          <a:ln>
            <a:noFill/>
          </a:ln>
        </p:spPr>
      </p:pic>
      <p:sp>
        <p:nvSpPr>
          <p:cNvPr id="163" name="Google Shape;163;p26"/>
          <p:cNvSpPr txBox="1"/>
          <p:nvPr/>
        </p:nvSpPr>
        <p:spPr>
          <a:xfrm>
            <a:off x="3247050" y="4568875"/>
            <a:ext cx="4247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Number of points generated</a:t>
            </a:r>
            <a:endParaRPr>
              <a:solidFill>
                <a:schemeClr val="dk1"/>
              </a:solidFill>
              <a:latin typeface="Average"/>
              <a:ea typeface="Average"/>
              <a:cs typeface="Average"/>
              <a:sym typeface="Average"/>
            </a:endParaRPr>
          </a:p>
        </p:txBody>
      </p:sp>
      <p:sp>
        <p:nvSpPr>
          <p:cNvPr id="164" name="Google Shape;164;p26"/>
          <p:cNvSpPr txBox="1"/>
          <p:nvPr/>
        </p:nvSpPr>
        <p:spPr>
          <a:xfrm>
            <a:off x="208375" y="2496725"/>
            <a:ext cx="127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Time (ms)</a:t>
            </a:r>
            <a:endParaRPr>
              <a:solidFill>
                <a:schemeClr val="dk1"/>
              </a:solidFill>
              <a:latin typeface="Average"/>
              <a:ea typeface="Average"/>
              <a:cs typeface="Average"/>
              <a:sym typeface="Averag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Bridson’s Algorithm</a:t>
            </a:r>
            <a:endParaRPr/>
          </a:p>
        </p:txBody>
      </p:sp>
      <p:sp>
        <p:nvSpPr>
          <p:cNvPr id="170" name="Google Shape;170;p27"/>
          <p:cNvSpPr txBox="1"/>
          <p:nvPr/>
        </p:nvSpPr>
        <p:spPr>
          <a:xfrm>
            <a:off x="625650" y="1359575"/>
            <a:ext cx="2232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verage"/>
              <a:ea typeface="Average"/>
              <a:cs typeface="Average"/>
              <a:sym typeface="Average"/>
            </a:endParaRPr>
          </a:p>
        </p:txBody>
      </p:sp>
      <p:pic>
        <p:nvPicPr>
          <p:cNvPr id="171" name="Google Shape;171;p27"/>
          <p:cNvPicPr preferRelativeResize="0"/>
          <p:nvPr/>
        </p:nvPicPr>
        <p:blipFill>
          <a:blip r:embed="rId3">
            <a:alphaModFix/>
          </a:blip>
          <a:stretch>
            <a:fillRect/>
          </a:stretch>
        </p:blipFill>
        <p:spPr>
          <a:xfrm>
            <a:off x="2994097" y="184525"/>
            <a:ext cx="547401" cy="782000"/>
          </a:xfrm>
          <a:prstGeom prst="rect">
            <a:avLst/>
          </a:prstGeom>
          <a:noFill/>
          <a:ln>
            <a:noFill/>
          </a:ln>
        </p:spPr>
      </p:pic>
      <p:sp>
        <p:nvSpPr>
          <p:cNvPr id="172" name="Google Shape;172;p27"/>
          <p:cNvSpPr txBox="1"/>
          <p:nvPr/>
        </p:nvSpPr>
        <p:spPr>
          <a:xfrm>
            <a:off x="311700" y="1152475"/>
            <a:ext cx="207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Create a grid based on </a:t>
            </a:r>
            <a:r>
              <a:rPr lang="en-GB">
                <a:solidFill>
                  <a:schemeClr val="dk1"/>
                </a:solidFill>
                <a:latin typeface="Average"/>
                <a:ea typeface="Average"/>
                <a:cs typeface="Average"/>
                <a:sym typeface="Average"/>
              </a:rPr>
              <a:t>cell size (radius)</a:t>
            </a:r>
            <a:r>
              <a:rPr lang="en-GB">
                <a:solidFill>
                  <a:schemeClr val="dk1"/>
                </a:solidFill>
                <a:latin typeface="Average"/>
                <a:ea typeface="Average"/>
                <a:cs typeface="Average"/>
                <a:sym typeface="Average"/>
              </a:rPr>
              <a:t> </a:t>
            </a:r>
            <a:endParaRPr>
              <a:solidFill>
                <a:schemeClr val="dk1"/>
              </a:solidFill>
              <a:latin typeface="Average"/>
              <a:ea typeface="Average"/>
              <a:cs typeface="Average"/>
              <a:sym typeface="Average"/>
            </a:endParaRPr>
          </a:p>
        </p:txBody>
      </p:sp>
      <p:cxnSp>
        <p:nvCxnSpPr>
          <p:cNvPr id="173" name="Google Shape;173;p27"/>
          <p:cNvCxnSpPr/>
          <p:nvPr/>
        </p:nvCxnSpPr>
        <p:spPr>
          <a:xfrm flipH="1" rot="10800000">
            <a:off x="1945425" y="1434275"/>
            <a:ext cx="2216100" cy="21300"/>
          </a:xfrm>
          <a:prstGeom prst="straightConnector1">
            <a:avLst/>
          </a:prstGeom>
          <a:noFill/>
          <a:ln cap="flat" cmpd="sng" w="9525">
            <a:solidFill>
              <a:srgbClr val="FF0000"/>
            </a:solidFill>
            <a:prstDash val="solid"/>
            <a:round/>
            <a:headEnd len="med" w="med" type="none"/>
            <a:tailEnd len="med" w="med" type="triangle"/>
          </a:ln>
        </p:spPr>
      </p:cxnSp>
      <p:pic>
        <p:nvPicPr>
          <p:cNvPr id="174" name="Google Shape;174;p27"/>
          <p:cNvPicPr preferRelativeResize="0"/>
          <p:nvPr/>
        </p:nvPicPr>
        <p:blipFill>
          <a:blip r:embed="rId4">
            <a:alphaModFix/>
          </a:blip>
          <a:stretch>
            <a:fillRect/>
          </a:stretch>
        </p:blipFill>
        <p:spPr>
          <a:xfrm>
            <a:off x="4009125" y="1152475"/>
            <a:ext cx="4823174" cy="3416400"/>
          </a:xfrm>
          <a:prstGeom prst="rect">
            <a:avLst/>
          </a:prstGeom>
          <a:noFill/>
          <a:ln>
            <a:noFill/>
          </a:ln>
        </p:spPr>
      </p:pic>
      <p:sp>
        <p:nvSpPr>
          <p:cNvPr id="175" name="Google Shape;175;p27"/>
          <p:cNvSpPr txBox="1"/>
          <p:nvPr/>
        </p:nvSpPr>
        <p:spPr>
          <a:xfrm>
            <a:off x="311700" y="1882350"/>
            <a:ext cx="2078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Create an open and closed list. Add first point to open list</a:t>
            </a:r>
            <a:endParaRPr>
              <a:solidFill>
                <a:schemeClr val="dk1"/>
              </a:solidFill>
              <a:latin typeface="Average"/>
              <a:ea typeface="Average"/>
              <a:cs typeface="Average"/>
              <a:sym typeface="Average"/>
            </a:endParaRPr>
          </a:p>
        </p:txBody>
      </p:sp>
      <p:cxnSp>
        <p:nvCxnSpPr>
          <p:cNvPr id="176" name="Google Shape;176;p27"/>
          <p:cNvCxnSpPr/>
          <p:nvPr/>
        </p:nvCxnSpPr>
        <p:spPr>
          <a:xfrm flipH="1" rot="10800000">
            <a:off x="1945425" y="1731100"/>
            <a:ext cx="2173500" cy="562200"/>
          </a:xfrm>
          <a:prstGeom prst="straightConnector1">
            <a:avLst/>
          </a:prstGeom>
          <a:noFill/>
          <a:ln cap="flat" cmpd="sng" w="9525">
            <a:solidFill>
              <a:srgbClr val="FF0000"/>
            </a:solidFill>
            <a:prstDash val="solid"/>
            <a:round/>
            <a:headEnd len="med" w="med" type="none"/>
            <a:tailEnd len="med" w="med" type="triangle"/>
          </a:ln>
        </p:spPr>
      </p:cxnSp>
      <p:sp>
        <p:nvSpPr>
          <p:cNvPr id="177" name="Google Shape;177;p27"/>
          <p:cNvSpPr txBox="1"/>
          <p:nvPr/>
        </p:nvSpPr>
        <p:spPr>
          <a:xfrm>
            <a:off x="238025" y="2713650"/>
            <a:ext cx="207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Select random point already added</a:t>
            </a:r>
            <a:endParaRPr>
              <a:solidFill>
                <a:schemeClr val="dk1"/>
              </a:solidFill>
              <a:latin typeface="Average"/>
              <a:ea typeface="Average"/>
              <a:cs typeface="Average"/>
              <a:sym typeface="Average"/>
            </a:endParaRPr>
          </a:p>
        </p:txBody>
      </p:sp>
      <p:cxnSp>
        <p:nvCxnSpPr>
          <p:cNvPr id="178" name="Google Shape;178;p27"/>
          <p:cNvCxnSpPr/>
          <p:nvPr/>
        </p:nvCxnSpPr>
        <p:spPr>
          <a:xfrm flipH="1" rot="10800000">
            <a:off x="1871750" y="2310225"/>
            <a:ext cx="2452200" cy="820800"/>
          </a:xfrm>
          <a:prstGeom prst="straightConnector1">
            <a:avLst/>
          </a:prstGeom>
          <a:noFill/>
          <a:ln cap="flat" cmpd="sng" w="9525">
            <a:solidFill>
              <a:srgbClr val="FF0000"/>
            </a:solidFill>
            <a:prstDash val="solid"/>
            <a:round/>
            <a:headEnd len="med" w="med" type="none"/>
            <a:tailEnd len="med" w="med" type="triangle"/>
          </a:ln>
        </p:spPr>
      </p:cxnSp>
      <p:sp>
        <p:nvSpPr>
          <p:cNvPr id="179" name="Google Shape;179;p27"/>
          <p:cNvSpPr txBox="1"/>
          <p:nvPr/>
        </p:nvSpPr>
        <p:spPr>
          <a:xfrm>
            <a:off x="238025" y="3481975"/>
            <a:ext cx="207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Create a new point at angle and distance away</a:t>
            </a:r>
            <a:endParaRPr>
              <a:solidFill>
                <a:schemeClr val="dk1"/>
              </a:solidFill>
              <a:latin typeface="Average"/>
              <a:ea typeface="Average"/>
              <a:cs typeface="Average"/>
              <a:sym typeface="Average"/>
            </a:endParaRPr>
          </a:p>
        </p:txBody>
      </p:sp>
      <p:sp>
        <p:nvSpPr>
          <p:cNvPr id="180" name="Google Shape;180;p27"/>
          <p:cNvSpPr txBox="1"/>
          <p:nvPr/>
        </p:nvSpPr>
        <p:spPr>
          <a:xfrm>
            <a:off x="355100" y="4206650"/>
            <a:ext cx="3128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Check if its valid to place.</a:t>
            </a:r>
            <a:br>
              <a:rPr lang="en-GB">
                <a:solidFill>
                  <a:schemeClr val="dk1"/>
                </a:solidFill>
                <a:latin typeface="Average"/>
                <a:ea typeface="Average"/>
                <a:cs typeface="Average"/>
                <a:sym typeface="Average"/>
              </a:rPr>
            </a:br>
            <a:r>
              <a:rPr lang="en-GB">
                <a:solidFill>
                  <a:schemeClr val="dk1"/>
                </a:solidFill>
                <a:latin typeface="Average"/>
                <a:ea typeface="Average"/>
                <a:cs typeface="Average"/>
                <a:sym typeface="Average"/>
              </a:rPr>
              <a:t>If it is we add to closed list, else we keep making new points to check</a:t>
            </a:r>
            <a:endParaRPr>
              <a:solidFill>
                <a:schemeClr val="dk1"/>
              </a:solidFill>
              <a:latin typeface="Average"/>
              <a:ea typeface="Average"/>
              <a:cs typeface="Average"/>
              <a:sym typeface="Average"/>
            </a:endParaRPr>
          </a:p>
        </p:txBody>
      </p:sp>
      <p:cxnSp>
        <p:nvCxnSpPr>
          <p:cNvPr id="181" name="Google Shape;181;p27"/>
          <p:cNvCxnSpPr/>
          <p:nvPr/>
        </p:nvCxnSpPr>
        <p:spPr>
          <a:xfrm flipH="1" rot="10800000">
            <a:off x="2119575" y="2826025"/>
            <a:ext cx="2331600" cy="869100"/>
          </a:xfrm>
          <a:prstGeom prst="straightConnector1">
            <a:avLst/>
          </a:prstGeom>
          <a:noFill/>
          <a:ln cap="flat" cmpd="sng" w="9525">
            <a:solidFill>
              <a:srgbClr val="FF0000"/>
            </a:solidFill>
            <a:prstDash val="solid"/>
            <a:round/>
            <a:headEnd len="med" w="med" type="none"/>
            <a:tailEnd len="med" w="med" type="triangle"/>
          </a:ln>
        </p:spPr>
      </p:cxnSp>
      <p:cxnSp>
        <p:nvCxnSpPr>
          <p:cNvPr id="182" name="Google Shape;182;p27"/>
          <p:cNvCxnSpPr/>
          <p:nvPr/>
        </p:nvCxnSpPr>
        <p:spPr>
          <a:xfrm flipH="1" rot="10800000">
            <a:off x="2317400" y="3080400"/>
            <a:ext cx="2147700" cy="1229400"/>
          </a:xfrm>
          <a:prstGeom prst="straightConnector1">
            <a:avLst/>
          </a:prstGeom>
          <a:noFill/>
          <a:ln cap="flat" cmpd="sng" w="9525">
            <a:solidFill>
              <a:srgbClr val="FF0000"/>
            </a:solidFill>
            <a:prstDash val="solid"/>
            <a:round/>
            <a:headEnd len="med" w="med" type="none"/>
            <a:tailEnd len="med" w="med" type="triangle"/>
          </a:ln>
        </p:spPr>
      </p:cxnSp>
      <p:sp>
        <p:nvSpPr>
          <p:cNvPr id="183" name="Google Shape;183;p27"/>
          <p:cNvSpPr/>
          <p:nvPr/>
        </p:nvSpPr>
        <p:spPr>
          <a:xfrm>
            <a:off x="4331750" y="2590200"/>
            <a:ext cx="3077400" cy="490200"/>
          </a:xfrm>
          <a:prstGeom prst="rect">
            <a:avLst/>
          </a:prstGeom>
          <a:no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p:nvPr/>
        </p:nvSpPr>
        <p:spPr>
          <a:xfrm>
            <a:off x="4877575" y="1672500"/>
            <a:ext cx="3079200" cy="312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8"/>
          <p:cNvSpPr/>
          <p:nvPr/>
        </p:nvSpPr>
        <p:spPr>
          <a:xfrm>
            <a:off x="5844263" y="2126850"/>
            <a:ext cx="893700" cy="8898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0" name="Google Shape;190;p28"/>
          <p:cNvCxnSpPr>
            <a:endCxn id="189" idx="7"/>
          </p:cNvCxnSpPr>
          <p:nvPr/>
        </p:nvCxnSpPr>
        <p:spPr>
          <a:xfrm flipH="1" rot="10800000">
            <a:off x="6274383" y="2257158"/>
            <a:ext cx="332700" cy="319500"/>
          </a:xfrm>
          <a:prstGeom prst="straightConnector1">
            <a:avLst/>
          </a:prstGeom>
          <a:noFill/>
          <a:ln cap="flat" cmpd="sng" w="9525">
            <a:solidFill>
              <a:srgbClr val="FF0000"/>
            </a:solidFill>
            <a:prstDash val="solid"/>
            <a:round/>
            <a:headEnd len="med" w="med" type="none"/>
            <a:tailEnd len="med" w="med" type="none"/>
          </a:ln>
        </p:spPr>
      </p:cxnSp>
      <p:sp>
        <p:nvSpPr>
          <p:cNvPr id="191" name="Google Shape;191;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Bridson’s Algorithm</a:t>
            </a:r>
            <a:endParaRPr/>
          </a:p>
          <a:p>
            <a:pPr indent="0" lvl="0" marL="0" rtl="0" algn="l">
              <a:spcBef>
                <a:spcPts val="0"/>
              </a:spcBef>
              <a:spcAft>
                <a:spcPts val="0"/>
              </a:spcAft>
              <a:buNone/>
            </a:pPr>
            <a:r>
              <a:t/>
            </a:r>
            <a:endParaRPr/>
          </a:p>
        </p:txBody>
      </p:sp>
      <p:sp>
        <p:nvSpPr>
          <p:cNvPr id="192" name="Google Shape;192;p28"/>
          <p:cNvSpPr/>
          <p:nvPr/>
        </p:nvSpPr>
        <p:spPr>
          <a:xfrm>
            <a:off x="6235175" y="2533250"/>
            <a:ext cx="111900" cy="11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8"/>
          <p:cNvSpPr txBox="1"/>
          <p:nvPr/>
        </p:nvSpPr>
        <p:spPr>
          <a:xfrm>
            <a:off x="8005650" y="30958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194" name="Google Shape;194;p28"/>
          <p:cNvSpPr txBox="1"/>
          <p:nvPr/>
        </p:nvSpPr>
        <p:spPr>
          <a:xfrm>
            <a:off x="6163625" y="13109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195" name="Google Shape;195;p28"/>
          <p:cNvSpPr txBox="1"/>
          <p:nvPr/>
        </p:nvSpPr>
        <p:spPr>
          <a:xfrm>
            <a:off x="1217650" y="2085400"/>
            <a:ext cx="193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verage"/>
              <a:ea typeface="Average"/>
              <a:cs typeface="Average"/>
              <a:sym typeface="Average"/>
            </a:endParaRPr>
          </a:p>
        </p:txBody>
      </p:sp>
      <p:sp>
        <p:nvSpPr>
          <p:cNvPr id="196" name="Google Shape;196;p28"/>
          <p:cNvSpPr/>
          <p:nvPr/>
        </p:nvSpPr>
        <p:spPr>
          <a:xfrm>
            <a:off x="797188" y="2358300"/>
            <a:ext cx="893700" cy="8898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8"/>
          <p:cNvSpPr txBox="1"/>
          <p:nvPr/>
        </p:nvSpPr>
        <p:spPr>
          <a:xfrm>
            <a:off x="1980425" y="2533250"/>
            <a:ext cx="2008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No point can exist within this points radius</a:t>
            </a:r>
            <a:endParaRPr>
              <a:solidFill>
                <a:schemeClr val="dk1"/>
              </a:solidFill>
              <a:latin typeface="Average"/>
              <a:ea typeface="Average"/>
              <a:cs typeface="Average"/>
              <a:sym typeface="Average"/>
            </a:endParaRPr>
          </a:p>
        </p:txBody>
      </p:sp>
      <p:cxnSp>
        <p:nvCxnSpPr>
          <p:cNvPr id="198" name="Google Shape;198;p28"/>
          <p:cNvCxnSpPr/>
          <p:nvPr/>
        </p:nvCxnSpPr>
        <p:spPr>
          <a:xfrm flipH="1" rot="10800000">
            <a:off x="1055050" y="3460250"/>
            <a:ext cx="378000" cy="357000"/>
          </a:xfrm>
          <a:prstGeom prst="straightConnector1">
            <a:avLst/>
          </a:prstGeom>
          <a:noFill/>
          <a:ln cap="flat" cmpd="sng" w="9525">
            <a:solidFill>
              <a:srgbClr val="FF0000"/>
            </a:solidFill>
            <a:prstDash val="solid"/>
            <a:round/>
            <a:headEnd len="med" w="med" type="none"/>
            <a:tailEnd len="med" w="med" type="none"/>
          </a:ln>
        </p:spPr>
      </p:cxnSp>
      <p:sp>
        <p:nvSpPr>
          <p:cNvPr id="199" name="Google Shape;199;p28"/>
          <p:cNvSpPr txBox="1"/>
          <p:nvPr/>
        </p:nvSpPr>
        <p:spPr>
          <a:xfrm>
            <a:off x="1901200" y="3330950"/>
            <a:ext cx="2414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The length of the </a:t>
            </a:r>
            <a:r>
              <a:rPr lang="en-GB">
                <a:solidFill>
                  <a:schemeClr val="dk1"/>
                </a:solidFill>
                <a:latin typeface="Average"/>
                <a:ea typeface="Average"/>
                <a:cs typeface="Average"/>
                <a:sym typeface="Average"/>
              </a:rPr>
              <a:t>circle's</a:t>
            </a:r>
            <a:r>
              <a:rPr lang="en-GB">
                <a:solidFill>
                  <a:schemeClr val="dk1"/>
                </a:solidFill>
                <a:latin typeface="Average"/>
                <a:ea typeface="Average"/>
                <a:cs typeface="Average"/>
                <a:sym typeface="Average"/>
              </a:rPr>
              <a:t> minimum radius</a:t>
            </a:r>
            <a:endParaRPr>
              <a:solidFill>
                <a:schemeClr val="dk1"/>
              </a:solidFill>
              <a:latin typeface="Average"/>
              <a:ea typeface="Average"/>
              <a:cs typeface="Average"/>
              <a:sym typeface="Average"/>
            </a:endParaRPr>
          </a:p>
        </p:txBody>
      </p:sp>
      <p:sp>
        <p:nvSpPr>
          <p:cNvPr id="200" name="Google Shape;200;p28"/>
          <p:cNvSpPr/>
          <p:nvPr/>
        </p:nvSpPr>
        <p:spPr>
          <a:xfrm>
            <a:off x="6686150" y="35044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p:nvPr/>
        </p:nvSpPr>
        <p:spPr>
          <a:xfrm>
            <a:off x="5348000" y="371140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p:nvPr/>
        </p:nvSpPr>
        <p:spPr>
          <a:xfrm>
            <a:off x="6885975" y="44810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a:off x="6604625" y="22051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txBox="1"/>
          <p:nvPr/>
        </p:nvSpPr>
        <p:spPr>
          <a:xfrm rot="-2700000">
            <a:off x="6079716" y="2061025"/>
            <a:ext cx="608819" cy="400081"/>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1m</a:t>
            </a:r>
            <a:endParaRPr>
              <a:solidFill>
                <a:schemeClr val="dk1"/>
              </a:solidFill>
              <a:latin typeface="Average"/>
              <a:ea typeface="Average"/>
              <a:cs typeface="Average"/>
              <a:sym typeface="Average"/>
            </a:endParaRPr>
          </a:p>
        </p:txBody>
      </p:sp>
      <p:cxnSp>
        <p:nvCxnSpPr>
          <p:cNvPr id="205" name="Google Shape;205;p28"/>
          <p:cNvCxnSpPr/>
          <p:nvPr/>
        </p:nvCxnSpPr>
        <p:spPr>
          <a:xfrm flipH="1" rot="10800000">
            <a:off x="5418525" y="2601900"/>
            <a:ext cx="866700" cy="11748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par>
                                <p:cTn fill="hold" nodeType="with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par>
                                <p:cTn fill="hold" nodeType="with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par>
                                <p:cTn fill="hold" nodeType="with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par>
                                <p:cTn fill="hold" nodeType="with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par>
                                <p:cTn fill="hold" nodeType="with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1000"/>
                                        <p:tgtEl>
                                          <p:spTgt spid="198"/>
                                        </p:tgtEl>
                                      </p:cBhvr>
                                    </p:animEffect>
                                  </p:childTnLst>
                                </p:cTn>
                              </p:par>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graphicFrame>
        <p:nvGraphicFramePr>
          <p:cNvPr id="210" name="Google Shape;210;p29"/>
          <p:cNvGraphicFramePr/>
          <p:nvPr/>
        </p:nvGraphicFramePr>
        <p:xfrm>
          <a:off x="1272850" y="1415750"/>
          <a:ext cx="3000000" cy="3000000"/>
        </p:xfrm>
        <a:graphic>
          <a:graphicData uri="http://schemas.openxmlformats.org/drawingml/2006/table">
            <a:tbl>
              <a:tblPr>
                <a:noFill/>
                <a:tableStyleId>{9E255777-8645-4311-8830-7878CF01E18F}</a:tableStyleId>
              </a:tblPr>
              <a:tblGrid>
                <a:gridCol w="382850"/>
                <a:gridCol w="382850"/>
                <a:gridCol w="382850"/>
              </a:tblGrid>
              <a:tr h="1368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503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503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211" name="Google Shape;21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Bridson’s Algorithm</a:t>
            </a:r>
            <a:endParaRPr/>
          </a:p>
          <a:p>
            <a:pPr indent="0" lvl="0" marL="0" rtl="0" algn="l">
              <a:spcBef>
                <a:spcPts val="0"/>
              </a:spcBef>
              <a:spcAft>
                <a:spcPts val="0"/>
              </a:spcAft>
              <a:buNone/>
            </a:pPr>
            <a:r>
              <a:t/>
            </a:r>
            <a:endParaRPr/>
          </a:p>
        </p:txBody>
      </p:sp>
      <p:cxnSp>
        <p:nvCxnSpPr>
          <p:cNvPr id="212" name="Google Shape;212;p29"/>
          <p:cNvCxnSpPr/>
          <p:nvPr/>
        </p:nvCxnSpPr>
        <p:spPr>
          <a:xfrm flipH="1" rot="10800000">
            <a:off x="2038550" y="1415750"/>
            <a:ext cx="384900" cy="405900"/>
          </a:xfrm>
          <a:prstGeom prst="straightConnector1">
            <a:avLst/>
          </a:prstGeom>
          <a:noFill/>
          <a:ln cap="flat" cmpd="sng" w="9525">
            <a:solidFill>
              <a:srgbClr val="FF0000"/>
            </a:solidFill>
            <a:prstDash val="solid"/>
            <a:round/>
            <a:headEnd len="med" w="med" type="none"/>
            <a:tailEnd len="med" w="med" type="none"/>
          </a:ln>
        </p:spPr>
      </p:cxnSp>
      <p:sp>
        <p:nvSpPr>
          <p:cNvPr id="213" name="Google Shape;213;p29"/>
          <p:cNvSpPr txBox="1"/>
          <p:nvPr/>
        </p:nvSpPr>
        <p:spPr>
          <a:xfrm>
            <a:off x="1569075" y="2844600"/>
            <a:ext cx="144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radius</a:t>
            </a:r>
            <a:endParaRPr>
              <a:solidFill>
                <a:schemeClr val="dk1"/>
              </a:solidFill>
              <a:latin typeface="Average"/>
              <a:ea typeface="Average"/>
              <a:cs typeface="Average"/>
              <a:sym typeface="Average"/>
            </a:endParaRPr>
          </a:p>
        </p:txBody>
      </p:sp>
      <p:cxnSp>
        <p:nvCxnSpPr>
          <p:cNvPr id="214" name="Google Shape;214;p29"/>
          <p:cNvCxnSpPr/>
          <p:nvPr/>
        </p:nvCxnSpPr>
        <p:spPr>
          <a:xfrm flipH="1" rot="10800000">
            <a:off x="1056675" y="2866200"/>
            <a:ext cx="378000" cy="357000"/>
          </a:xfrm>
          <a:prstGeom prst="straightConnector1">
            <a:avLst/>
          </a:prstGeom>
          <a:noFill/>
          <a:ln cap="flat" cmpd="sng" w="9525">
            <a:solidFill>
              <a:srgbClr val="FF0000"/>
            </a:solidFill>
            <a:prstDash val="solid"/>
            <a:round/>
            <a:headEnd len="med" w="med" type="none"/>
            <a:tailEnd len="med" w="med" type="none"/>
          </a:ln>
        </p:spPr>
      </p:cxnSp>
      <p:graphicFrame>
        <p:nvGraphicFramePr>
          <p:cNvPr id="215" name="Google Shape;215;p29"/>
          <p:cNvGraphicFramePr/>
          <p:nvPr/>
        </p:nvGraphicFramePr>
        <p:xfrm>
          <a:off x="4883800" y="1667675"/>
          <a:ext cx="3000000" cy="3000000"/>
        </p:xfrm>
        <a:graphic>
          <a:graphicData uri="http://schemas.openxmlformats.org/drawingml/2006/table">
            <a:tbl>
              <a:tblPr>
                <a:noFill/>
                <a:tableStyleId>{9E255777-8645-4311-8830-7878CF01E18F}</a:tableStyleId>
              </a:tblPr>
              <a:tblGrid>
                <a:gridCol w="382850"/>
                <a:gridCol w="382850"/>
                <a:gridCol w="382850"/>
                <a:gridCol w="382850"/>
                <a:gridCol w="382850"/>
                <a:gridCol w="382850"/>
                <a:gridCol w="382850"/>
                <a:gridCol w="382850"/>
              </a:tblGrid>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89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216" name="Google Shape;216;p29"/>
          <p:cNvSpPr/>
          <p:nvPr/>
        </p:nvSpPr>
        <p:spPr>
          <a:xfrm>
            <a:off x="6235175" y="2533250"/>
            <a:ext cx="111900" cy="11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7" name="Google Shape;217;p29"/>
          <p:cNvCxnSpPr/>
          <p:nvPr/>
        </p:nvCxnSpPr>
        <p:spPr>
          <a:xfrm flipH="1" rot="10800000">
            <a:off x="6415200" y="2094650"/>
            <a:ext cx="378000" cy="357000"/>
          </a:xfrm>
          <a:prstGeom prst="straightConnector1">
            <a:avLst/>
          </a:prstGeom>
          <a:noFill/>
          <a:ln cap="flat" cmpd="sng" w="9525">
            <a:solidFill>
              <a:srgbClr val="FF0000"/>
            </a:solidFill>
            <a:prstDash val="solid"/>
            <a:round/>
            <a:headEnd len="med" w="med" type="none"/>
            <a:tailEnd len="med" w="med" type="none"/>
          </a:ln>
        </p:spPr>
      </p:cxnSp>
      <p:cxnSp>
        <p:nvCxnSpPr>
          <p:cNvPr id="218" name="Google Shape;218;p29"/>
          <p:cNvCxnSpPr/>
          <p:nvPr/>
        </p:nvCxnSpPr>
        <p:spPr>
          <a:xfrm>
            <a:off x="6415200" y="2828250"/>
            <a:ext cx="379800" cy="432900"/>
          </a:xfrm>
          <a:prstGeom prst="straightConnector1">
            <a:avLst/>
          </a:prstGeom>
          <a:noFill/>
          <a:ln cap="flat" cmpd="sng" w="9525">
            <a:solidFill>
              <a:srgbClr val="FF0000"/>
            </a:solidFill>
            <a:prstDash val="solid"/>
            <a:round/>
            <a:headEnd len="med" w="med" type="none"/>
            <a:tailEnd len="med" w="med" type="none"/>
          </a:ln>
        </p:spPr>
      </p:cxnSp>
      <p:cxnSp>
        <p:nvCxnSpPr>
          <p:cNvPr id="219" name="Google Shape;219;p29"/>
          <p:cNvCxnSpPr/>
          <p:nvPr/>
        </p:nvCxnSpPr>
        <p:spPr>
          <a:xfrm flipH="1">
            <a:off x="5661275" y="2856300"/>
            <a:ext cx="372600" cy="404700"/>
          </a:xfrm>
          <a:prstGeom prst="straightConnector1">
            <a:avLst/>
          </a:prstGeom>
          <a:noFill/>
          <a:ln cap="flat" cmpd="sng" w="9525">
            <a:solidFill>
              <a:srgbClr val="FF0000"/>
            </a:solidFill>
            <a:prstDash val="solid"/>
            <a:round/>
            <a:headEnd len="med" w="med" type="none"/>
            <a:tailEnd len="med" w="med" type="none"/>
          </a:ln>
        </p:spPr>
      </p:cxnSp>
      <p:cxnSp>
        <p:nvCxnSpPr>
          <p:cNvPr id="220" name="Google Shape;220;p29"/>
          <p:cNvCxnSpPr/>
          <p:nvPr/>
        </p:nvCxnSpPr>
        <p:spPr>
          <a:xfrm rot="10800000">
            <a:off x="5668475" y="2071300"/>
            <a:ext cx="365400" cy="388800"/>
          </a:xfrm>
          <a:prstGeom prst="straightConnector1">
            <a:avLst/>
          </a:prstGeom>
          <a:noFill/>
          <a:ln cap="flat" cmpd="sng" w="9525">
            <a:solidFill>
              <a:srgbClr val="FF0000"/>
            </a:solidFill>
            <a:prstDash val="solid"/>
            <a:round/>
            <a:headEnd len="med" w="med" type="none"/>
            <a:tailEnd len="med" w="med" type="none"/>
          </a:ln>
        </p:spPr>
      </p:cxnSp>
      <p:sp>
        <p:nvSpPr>
          <p:cNvPr id="221" name="Google Shape;221;p29"/>
          <p:cNvSpPr/>
          <p:nvPr/>
        </p:nvSpPr>
        <p:spPr>
          <a:xfrm>
            <a:off x="5513951" y="1926500"/>
            <a:ext cx="1042200" cy="10374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9"/>
          <p:cNvSpPr/>
          <p:nvPr/>
        </p:nvSpPr>
        <p:spPr>
          <a:xfrm>
            <a:off x="5913877" y="1962275"/>
            <a:ext cx="1042200" cy="10377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a:off x="5913875" y="2299675"/>
            <a:ext cx="1083900" cy="10794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5474475" y="2299675"/>
            <a:ext cx="1098300" cy="10938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9"/>
          <p:cNvSpPr txBox="1"/>
          <p:nvPr/>
        </p:nvSpPr>
        <p:spPr>
          <a:xfrm>
            <a:off x="279925" y="3296075"/>
            <a:ext cx="43248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Number of grid cells (in each axis)= length / cellsize</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GB">
                <a:solidFill>
                  <a:schemeClr val="dk1"/>
                </a:solidFill>
                <a:latin typeface="Average"/>
                <a:ea typeface="Average"/>
                <a:cs typeface="Average"/>
                <a:sym typeface="Average"/>
              </a:rPr>
              <a:t>(Rounded up)</a:t>
            </a:r>
            <a:br>
              <a:rPr lang="en-GB">
                <a:solidFill>
                  <a:schemeClr val="dk1"/>
                </a:solidFill>
                <a:latin typeface="Average"/>
                <a:ea typeface="Average"/>
                <a:cs typeface="Average"/>
                <a:sym typeface="Average"/>
              </a:rPr>
            </a:br>
            <a:endParaRPr>
              <a:solidFill>
                <a:schemeClr val="dk1"/>
              </a:solidFill>
              <a:latin typeface="Average"/>
              <a:ea typeface="Average"/>
              <a:cs typeface="Average"/>
              <a:sym typeface="Average"/>
            </a:endParaRPr>
          </a:p>
          <a:p>
            <a:pPr indent="0" lvl="0" marL="0" rtl="0" algn="l">
              <a:spcBef>
                <a:spcPts val="0"/>
              </a:spcBef>
              <a:spcAft>
                <a:spcPts val="0"/>
              </a:spcAft>
              <a:buNone/>
            </a:pPr>
            <a:r>
              <a:rPr lang="en-GB">
                <a:solidFill>
                  <a:schemeClr val="dk1"/>
                </a:solidFill>
                <a:latin typeface="Average"/>
                <a:ea typeface="Average"/>
                <a:cs typeface="Average"/>
                <a:sym typeface="Average"/>
              </a:rPr>
              <a:t>Cellsize = radius / Sqrt(2);</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GB">
                <a:solidFill>
                  <a:schemeClr val="dk1"/>
                </a:solidFill>
                <a:latin typeface="Average"/>
                <a:ea typeface="Average"/>
                <a:cs typeface="Average"/>
                <a:sym typeface="Average"/>
              </a:rPr>
              <a:t>Therefore we have 8 cells because 5m/0.707m = 7.07m</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GB">
                <a:solidFill>
                  <a:schemeClr val="dk1"/>
                </a:solidFill>
                <a:latin typeface="Average"/>
                <a:ea typeface="Average"/>
                <a:cs typeface="Average"/>
                <a:sym typeface="Average"/>
              </a:rPr>
              <a:t>Which we round up to 8</a:t>
            </a:r>
            <a:endParaRPr>
              <a:solidFill>
                <a:schemeClr val="dk1"/>
              </a:solidFill>
              <a:latin typeface="Average"/>
              <a:ea typeface="Average"/>
              <a:cs typeface="Average"/>
              <a:sym typeface="Average"/>
            </a:endParaRPr>
          </a:p>
        </p:txBody>
      </p:sp>
      <p:cxnSp>
        <p:nvCxnSpPr>
          <p:cNvPr id="226" name="Google Shape;226;p29"/>
          <p:cNvCxnSpPr/>
          <p:nvPr/>
        </p:nvCxnSpPr>
        <p:spPr>
          <a:xfrm flipH="1" rot="10800000">
            <a:off x="6926875" y="478350"/>
            <a:ext cx="378000" cy="357000"/>
          </a:xfrm>
          <a:prstGeom prst="straightConnector1">
            <a:avLst/>
          </a:prstGeom>
          <a:noFill/>
          <a:ln cap="flat" cmpd="sng" w="9525">
            <a:solidFill>
              <a:srgbClr val="FF0000"/>
            </a:solidFill>
            <a:prstDash val="solid"/>
            <a:round/>
            <a:headEnd len="med" w="med" type="none"/>
            <a:tailEnd len="med" w="med" type="none"/>
          </a:ln>
        </p:spPr>
      </p:cxnSp>
      <p:sp>
        <p:nvSpPr>
          <p:cNvPr id="227" name="Google Shape;227;p29"/>
          <p:cNvSpPr txBox="1"/>
          <p:nvPr/>
        </p:nvSpPr>
        <p:spPr>
          <a:xfrm>
            <a:off x="8005650" y="30958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228" name="Google Shape;228;p29"/>
          <p:cNvSpPr txBox="1"/>
          <p:nvPr/>
        </p:nvSpPr>
        <p:spPr>
          <a:xfrm>
            <a:off x="6163625" y="13109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grpSp>
        <p:nvGrpSpPr>
          <p:cNvPr id="229" name="Google Shape;229;p29"/>
          <p:cNvGrpSpPr/>
          <p:nvPr/>
        </p:nvGrpSpPr>
        <p:grpSpPr>
          <a:xfrm>
            <a:off x="6956050" y="1059063"/>
            <a:ext cx="391800" cy="392538"/>
            <a:chOff x="6956050" y="1059063"/>
            <a:chExt cx="391800" cy="392538"/>
          </a:xfrm>
        </p:grpSpPr>
        <p:cxnSp>
          <p:nvCxnSpPr>
            <p:cNvPr id="230" name="Google Shape;230;p29"/>
            <p:cNvCxnSpPr/>
            <p:nvPr/>
          </p:nvCxnSpPr>
          <p:spPr>
            <a:xfrm>
              <a:off x="6956050" y="1066700"/>
              <a:ext cx="391800" cy="0"/>
            </a:xfrm>
            <a:prstGeom prst="straightConnector1">
              <a:avLst/>
            </a:prstGeom>
            <a:noFill/>
            <a:ln cap="flat" cmpd="sng" w="9525">
              <a:solidFill>
                <a:schemeClr val="dk2"/>
              </a:solidFill>
              <a:prstDash val="solid"/>
              <a:round/>
              <a:headEnd len="med" w="med" type="none"/>
              <a:tailEnd len="med" w="med" type="none"/>
            </a:ln>
          </p:spPr>
        </p:cxnSp>
        <p:cxnSp>
          <p:nvCxnSpPr>
            <p:cNvPr id="231" name="Google Shape;231;p29"/>
            <p:cNvCxnSpPr/>
            <p:nvPr/>
          </p:nvCxnSpPr>
          <p:spPr>
            <a:xfrm>
              <a:off x="7347850" y="1066700"/>
              <a:ext cx="0" cy="384900"/>
            </a:xfrm>
            <a:prstGeom prst="straightConnector1">
              <a:avLst/>
            </a:prstGeom>
            <a:noFill/>
            <a:ln cap="flat" cmpd="sng" w="9525">
              <a:solidFill>
                <a:schemeClr val="dk2"/>
              </a:solidFill>
              <a:prstDash val="solid"/>
              <a:round/>
              <a:headEnd len="med" w="med" type="none"/>
              <a:tailEnd len="med" w="med" type="none"/>
            </a:ln>
          </p:spPr>
        </p:cxnSp>
        <p:cxnSp>
          <p:nvCxnSpPr>
            <p:cNvPr id="232" name="Google Shape;232;p29"/>
            <p:cNvCxnSpPr/>
            <p:nvPr/>
          </p:nvCxnSpPr>
          <p:spPr>
            <a:xfrm>
              <a:off x="6956050" y="1059063"/>
              <a:ext cx="0" cy="384900"/>
            </a:xfrm>
            <a:prstGeom prst="straightConnector1">
              <a:avLst/>
            </a:prstGeom>
            <a:noFill/>
            <a:ln cap="flat" cmpd="sng" w="9525">
              <a:solidFill>
                <a:schemeClr val="dk2"/>
              </a:solidFill>
              <a:prstDash val="solid"/>
              <a:round/>
              <a:headEnd len="med" w="med" type="none"/>
              <a:tailEnd len="med" w="med" type="none"/>
            </a:ln>
          </p:spPr>
        </p:cxnSp>
        <p:cxnSp>
          <p:nvCxnSpPr>
            <p:cNvPr id="233" name="Google Shape;233;p29"/>
            <p:cNvCxnSpPr/>
            <p:nvPr/>
          </p:nvCxnSpPr>
          <p:spPr>
            <a:xfrm>
              <a:off x="6956050" y="1451600"/>
              <a:ext cx="391800" cy="0"/>
            </a:xfrm>
            <a:prstGeom prst="straightConnector1">
              <a:avLst/>
            </a:prstGeom>
            <a:noFill/>
            <a:ln cap="flat" cmpd="sng" w="9525">
              <a:solidFill>
                <a:schemeClr val="dk2"/>
              </a:solidFill>
              <a:prstDash val="solid"/>
              <a:round/>
              <a:headEnd len="med" w="med" type="none"/>
              <a:tailEnd len="med" w="med" type="none"/>
            </a:ln>
          </p:spPr>
        </p:cxnSp>
      </p:grpSp>
      <p:sp>
        <p:nvSpPr>
          <p:cNvPr id="234" name="Google Shape;234;p29"/>
          <p:cNvSpPr txBox="1"/>
          <p:nvPr/>
        </p:nvSpPr>
        <p:spPr>
          <a:xfrm>
            <a:off x="7452825" y="1059075"/>
            <a:ext cx="127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0.707m</a:t>
            </a:r>
            <a:endParaRPr>
              <a:solidFill>
                <a:schemeClr val="dk1"/>
              </a:solidFill>
              <a:latin typeface="Average"/>
              <a:ea typeface="Average"/>
              <a:cs typeface="Average"/>
              <a:sym typeface="Average"/>
            </a:endParaRPr>
          </a:p>
        </p:txBody>
      </p:sp>
      <p:sp>
        <p:nvSpPr>
          <p:cNvPr id="235" name="Google Shape;235;p29"/>
          <p:cNvSpPr txBox="1"/>
          <p:nvPr/>
        </p:nvSpPr>
        <p:spPr>
          <a:xfrm>
            <a:off x="7452825" y="445025"/>
            <a:ext cx="127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1m</a:t>
            </a:r>
            <a:endParaRPr>
              <a:solidFill>
                <a:schemeClr val="dk1"/>
              </a:solidFill>
              <a:latin typeface="Average"/>
              <a:ea typeface="Average"/>
              <a:cs typeface="Average"/>
              <a:sym typeface="Average"/>
            </a:endParaRPr>
          </a:p>
        </p:txBody>
      </p:sp>
      <p:sp>
        <p:nvSpPr>
          <p:cNvPr id="236" name="Google Shape;236;p29"/>
          <p:cNvSpPr/>
          <p:nvPr/>
        </p:nvSpPr>
        <p:spPr>
          <a:xfrm>
            <a:off x="5967675" y="2790625"/>
            <a:ext cx="111900" cy="111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9"/>
          <p:cNvSpPr/>
          <p:nvPr/>
        </p:nvSpPr>
        <p:spPr>
          <a:xfrm>
            <a:off x="5967675" y="2421350"/>
            <a:ext cx="111900" cy="111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9"/>
          <p:cNvSpPr/>
          <p:nvPr/>
        </p:nvSpPr>
        <p:spPr>
          <a:xfrm>
            <a:off x="6359250" y="2421350"/>
            <a:ext cx="111900" cy="111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9"/>
          <p:cNvSpPr/>
          <p:nvPr/>
        </p:nvSpPr>
        <p:spPr>
          <a:xfrm>
            <a:off x="6359250" y="2790625"/>
            <a:ext cx="111900" cy="111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p:nvPr/>
        </p:nvSpPr>
        <p:spPr>
          <a:xfrm>
            <a:off x="6686150" y="35044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9"/>
          <p:cNvSpPr/>
          <p:nvPr/>
        </p:nvSpPr>
        <p:spPr>
          <a:xfrm>
            <a:off x="5348000" y="371140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9"/>
          <p:cNvSpPr/>
          <p:nvPr/>
        </p:nvSpPr>
        <p:spPr>
          <a:xfrm>
            <a:off x="6885975" y="44810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9"/>
          <p:cNvSpPr/>
          <p:nvPr/>
        </p:nvSpPr>
        <p:spPr>
          <a:xfrm>
            <a:off x="6604625" y="22051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par>
                                <p:cTn fill="hold" nodeType="with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par>
                                <p:cTn fill="hold" nodeType="with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par>
                                <p:cTn fill="hold" nodeType="with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par>
                                <p:cTn fill="hold" nodeType="with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par>
                                <p:cTn fill="hold" nodeType="with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par>
                                <p:cTn fill="hold" nodeType="with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Bridson’s Algorithm</a:t>
            </a:r>
            <a:endParaRPr/>
          </a:p>
          <a:p>
            <a:pPr indent="0" lvl="0" marL="0" rtl="0" algn="l">
              <a:spcBef>
                <a:spcPts val="0"/>
              </a:spcBef>
              <a:spcAft>
                <a:spcPts val="0"/>
              </a:spcAft>
              <a:buNone/>
            </a:pPr>
            <a:r>
              <a:t/>
            </a:r>
            <a:endParaRPr/>
          </a:p>
        </p:txBody>
      </p:sp>
      <p:graphicFrame>
        <p:nvGraphicFramePr>
          <p:cNvPr id="249" name="Google Shape;249;p30"/>
          <p:cNvGraphicFramePr/>
          <p:nvPr/>
        </p:nvGraphicFramePr>
        <p:xfrm>
          <a:off x="4883800" y="1667675"/>
          <a:ext cx="3000000" cy="3000000"/>
        </p:xfrm>
        <a:graphic>
          <a:graphicData uri="http://schemas.openxmlformats.org/drawingml/2006/table">
            <a:tbl>
              <a:tblPr>
                <a:noFill/>
                <a:tableStyleId>{9E255777-8645-4311-8830-7878CF01E18F}</a:tableStyleId>
              </a:tblPr>
              <a:tblGrid>
                <a:gridCol w="382850"/>
                <a:gridCol w="382850"/>
                <a:gridCol w="382850"/>
                <a:gridCol w="382850"/>
                <a:gridCol w="382850"/>
                <a:gridCol w="382850"/>
                <a:gridCol w="382850"/>
                <a:gridCol w="382850"/>
              </a:tblGrid>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89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250" name="Google Shape;250;p30"/>
          <p:cNvSpPr/>
          <p:nvPr/>
        </p:nvSpPr>
        <p:spPr>
          <a:xfrm>
            <a:off x="6235175" y="2533250"/>
            <a:ext cx="111900" cy="11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1" name="Google Shape;251;p30"/>
          <p:cNvCxnSpPr/>
          <p:nvPr/>
        </p:nvCxnSpPr>
        <p:spPr>
          <a:xfrm flipH="1" rot="10800000">
            <a:off x="6926875" y="478350"/>
            <a:ext cx="378000" cy="357000"/>
          </a:xfrm>
          <a:prstGeom prst="straightConnector1">
            <a:avLst/>
          </a:prstGeom>
          <a:noFill/>
          <a:ln cap="flat" cmpd="sng" w="9525">
            <a:solidFill>
              <a:srgbClr val="FF0000"/>
            </a:solidFill>
            <a:prstDash val="solid"/>
            <a:round/>
            <a:headEnd len="med" w="med" type="none"/>
            <a:tailEnd len="med" w="med" type="none"/>
          </a:ln>
        </p:spPr>
      </p:cxnSp>
      <p:sp>
        <p:nvSpPr>
          <p:cNvPr id="252" name="Google Shape;252;p30"/>
          <p:cNvSpPr txBox="1"/>
          <p:nvPr/>
        </p:nvSpPr>
        <p:spPr>
          <a:xfrm>
            <a:off x="8005650" y="30958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253" name="Google Shape;253;p30"/>
          <p:cNvSpPr txBox="1"/>
          <p:nvPr/>
        </p:nvSpPr>
        <p:spPr>
          <a:xfrm>
            <a:off x="6163625" y="13109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grpSp>
        <p:nvGrpSpPr>
          <p:cNvPr id="254" name="Google Shape;254;p30"/>
          <p:cNvGrpSpPr/>
          <p:nvPr/>
        </p:nvGrpSpPr>
        <p:grpSpPr>
          <a:xfrm>
            <a:off x="6956050" y="1059063"/>
            <a:ext cx="391800" cy="392538"/>
            <a:chOff x="6956050" y="1059063"/>
            <a:chExt cx="391800" cy="392538"/>
          </a:xfrm>
        </p:grpSpPr>
        <p:cxnSp>
          <p:nvCxnSpPr>
            <p:cNvPr id="255" name="Google Shape;255;p30"/>
            <p:cNvCxnSpPr/>
            <p:nvPr/>
          </p:nvCxnSpPr>
          <p:spPr>
            <a:xfrm>
              <a:off x="6956050" y="1066700"/>
              <a:ext cx="391800" cy="0"/>
            </a:xfrm>
            <a:prstGeom prst="straightConnector1">
              <a:avLst/>
            </a:prstGeom>
            <a:noFill/>
            <a:ln cap="flat" cmpd="sng" w="9525">
              <a:solidFill>
                <a:schemeClr val="dk2"/>
              </a:solidFill>
              <a:prstDash val="solid"/>
              <a:round/>
              <a:headEnd len="med" w="med" type="none"/>
              <a:tailEnd len="med" w="med" type="none"/>
            </a:ln>
          </p:spPr>
        </p:cxnSp>
        <p:cxnSp>
          <p:nvCxnSpPr>
            <p:cNvPr id="256" name="Google Shape;256;p30"/>
            <p:cNvCxnSpPr/>
            <p:nvPr/>
          </p:nvCxnSpPr>
          <p:spPr>
            <a:xfrm>
              <a:off x="7347850" y="1066700"/>
              <a:ext cx="0" cy="384900"/>
            </a:xfrm>
            <a:prstGeom prst="straightConnector1">
              <a:avLst/>
            </a:prstGeom>
            <a:noFill/>
            <a:ln cap="flat" cmpd="sng" w="9525">
              <a:solidFill>
                <a:schemeClr val="dk2"/>
              </a:solidFill>
              <a:prstDash val="solid"/>
              <a:round/>
              <a:headEnd len="med" w="med" type="none"/>
              <a:tailEnd len="med" w="med" type="none"/>
            </a:ln>
          </p:spPr>
        </p:cxnSp>
        <p:cxnSp>
          <p:nvCxnSpPr>
            <p:cNvPr id="257" name="Google Shape;257;p30"/>
            <p:cNvCxnSpPr/>
            <p:nvPr/>
          </p:nvCxnSpPr>
          <p:spPr>
            <a:xfrm>
              <a:off x="6956050" y="1059063"/>
              <a:ext cx="0" cy="384900"/>
            </a:xfrm>
            <a:prstGeom prst="straightConnector1">
              <a:avLst/>
            </a:prstGeom>
            <a:noFill/>
            <a:ln cap="flat" cmpd="sng" w="9525">
              <a:solidFill>
                <a:schemeClr val="dk2"/>
              </a:solidFill>
              <a:prstDash val="solid"/>
              <a:round/>
              <a:headEnd len="med" w="med" type="none"/>
              <a:tailEnd len="med" w="med" type="none"/>
            </a:ln>
          </p:spPr>
        </p:cxnSp>
        <p:cxnSp>
          <p:nvCxnSpPr>
            <p:cNvPr id="258" name="Google Shape;258;p30"/>
            <p:cNvCxnSpPr/>
            <p:nvPr/>
          </p:nvCxnSpPr>
          <p:spPr>
            <a:xfrm>
              <a:off x="6956050" y="1451600"/>
              <a:ext cx="391800" cy="0"/>
            </a:xfrm>
            <a:prstGeom prst="straightConnector1">
              <a:avLst/>
            </a:prstGeom>
            <a:noFill/>
            <a:ln cap="flat" cmpd="sng" w="9525">
              <a:solidFill>
                <a:schemeClr val="dk2"/>
              </a:solidFill>
              <a:prstDash val="solid"/>
              <a:round/>
              <a:headEnd len="med" w="med" type="none"/>
              <a:tailEnd len="med" w="med" type="none"/>
            </a:ln>
          </p:spPr>
        </p:cxnSp>
      </p:grpSp>
      <p:sp>
        <p:nvSpPr>
          <p:cNvPr id="259" name="Google Shape;259;p30"/>
          <p:cNvSpPr txBox="1"/>
          <p:nvPr/>
        </p:nvSpPr>
        <p:spPr>
          <a:xfrm>
            <a:off x="7452825" y="1059075"/>
            <a:ext cx="127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0.707m</a:t>
            </a:r>
            <a:endParaRPr>
              <a:solidFill>
                <a:schemeClr val="dk1"/>
              </a:solidFill>
              <a:latin typeface="Average"/>
              <a:ea typeface="Average"/>
              <a:cs typeface="Average"/>
              <a:sym typeface="Average"/>
            </a:endParaRPr>
          </a:p>
        </p:txBody>
      </p:sp>
      <p:sp>
        <p:nvSpPr>
          <p:cNvPr id="260" name="Google Shape;260;p30"/>
          <p:cNvSpPr txBox="1"/>
          <p:nvPr/>
        </p:nvSpPr>
        <p:spPr>
          <a:xfrm>
            <a:off x="7452825" y="445025"/>
            <a:ext cx="127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1m</a:t>
            </a:r>
            <a:endParaRPr>
              <a:solidFill>
                <a:schemeClr val="dk1"/>
              </a:solidFill>
              <a:latin typeface="Average"/>
              <a:ea typeface="Average"/>
              <a:cs typeface="Average"/>
              <a:sym typeface="Average"/>
            </a:endParaRPr>
          </a:p>
        </p:txBody>
      </p:sp>
      <p:sp>
        <p:nvSpPr>
          <p:cNvPr id="261" name="Google Shape;261;p30"/>
          <p:cNvSpPr/>
          <p:nvPr/>
        </p:nvSpPr>
        <p:spPr>
          <a:xfrm>
            <a:off x="6686150" y="3504425"/>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0"/>
          <p:cNvSpPr/>
          <p:nvPr/>
        </p:nvSpPr>
        <p:spPr>
          <a:xfrm>
            <a:off x="5348000" y="371140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0"/>
          <p:cNvSpPr/>
          <p:nvPr/>
        </p:nvSpPr>
        <p:spPr>
          <a:xfrm>
            <a:off x="6885975" y="44810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0"/>
          <p:cNvSpPr/>
          <p:nvPr/>
        </p:nvSpPr>
        <p:spPr>
          <a:xfrm>
            <a:off x="6604625" y="2205125"/>
            <a:ext cx="111900" cy="111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0"/>
          <p:cNvSpPr txBox="1"/>
          <p:nvPr/>
        </p:nvSpPr>
        <p:spPr>
          <a:xfrm>
            <a:off x="950500" y="1955125"/>
            <a:ext cx="2761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Compared to Dart throwing we only need to compare at most with 21 points, but realistically a lot less </a:t>
            </a:r>
            <a:endParaRPr>
              <a:solidFill>
                <a:schemeClr val="dk1"/>
              </a:solidFill>
              <a:latin typeface="Average"/>
              <a:ea typeface="Average"/>
              <a:cs typeface="Average"/>
              <a:sym typeface="Averag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9" name="Shape 269"/>
        <p:cNvGrpSpPr/>
        <p:nvPr/>
      </p:nvGrpSpPr>
      <p:grpSpPr>
        <a:xfrm>
          <a:off x="0" y="0"/>
          <a:ext cx="0" cy="0"/>
          <a:chOff x="0" y="0"/>
          <a:chExt cx="0" cy="0"/>
        </a:xfrm>
      </p:grpSpPr>
      <p:sp>
        <p:nvSpPr>
          <p:cNvPr id="270" name="Google Shape;270;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id="271" name="Google Shape;271;p31"/>
          <p:cNvPicPr preferRelativeResize="0"/>
          <p:nvPr/>
        </p:nvPicPr>
        <p:blipFill>
          <a:blip r:embed="rId3">
            <a:alphaModFix/>
          </a:blip>
          <a:stretch>
            <a:fillRect/>
          </a:stretch>
        </p:blipFill>
        <p:spPr>
          <a:xfrm>
            <a:off x="2051688" y="1235680"/>
            <a:ext cx="5040624" cy="36690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Scenario</a:t>
            </a:r>
            <a:endParaRPr/>
          </a:p>
        </p:txBody>
      </p:sp>
      <p:sp>
        <p:nvSpPr>
          <p:cNvPr id="66" name="Google Shape;66;p14"/>
          <p:cNvSpPr txBox="1"/>
          <p:nvPr>
            <p:ph idx="1" type="body"/>
          </p:nvPr>
        </p:nvSpPr>
        <p:spPr>
          <a:xfrm>
            <a:off x="311700" y="1389600"/>
            <a:ext cx="2808000" cy="3179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GB"/>
              <a:t>You are a programmer at the premier strategy game </a:t>
            </a:r>
            <a:r>
              <a:rPr lang="en-GB"/>
              <a:t>development</a:t>
            </a:r>
            <a:r>
              <a:rPr lang="en-GB"/>
              <a:t> studio ‘SuperLiquid’.</a:t>
            </a:r>
            <a:endParaRPr/>
          </a:p>
          <a:p>
            <a:pPr indent="0" lvl="0" marL="0" rtl="0" algn="l">
              <a:spcBef>
                <a:spcPts val="1200"/>
              </a:spcBef>
              <a:spcAft>
                <a:spcPts val="0"/>
              </a:spcAft>
              <a:buNone/>
            </a:pPr>
            <a:r>
              <a:rPr lang="en-GB"/>
              <a:t>You are working on the new grand strategy game ‘Hel’.</a:t>
            </a:r>
            <a:endParaRPr/>
          </a:p>
          <a:p>
            <a:pPr indent="0" lvl="0" marL="0" rtl="0" algn="l">
              <a:spcBef>
                <a:spcPts val="1200"/>
              </a:spcBef>
              <a:spcAft>
                <a:spcPts val="0"/>
              </a:spcAft>
              <a:buNone/>
            </a:pPr>
            <a:r>
              <a:rPr lang="en-GB"/>
              <a:t>You are working in Unity.</a:t>
            </a:r>
            <a:endParaRPr/>
          </a:p>
          <a:p>
            <a:pPr indent="0" lvl="0" marL="0" rtl="0" algn="l">
              <a:spcBef>
                <a:spcPts val="1200"/>
              </a:spcBef>
              <a:spcAft>
                <a:spcPts val="0"/>
              </a:spcAft>
              <a:buNone/>
            </a:pPr>
            <a:r>
              <a:rPr lang="en-GB"/>
              <a:t>You are asked by a designer to create a system that will generate a procedural miniature city at runtime.</a:t>
            </a:r>
            <a:endParaRPr/>
          </a:p>
          <a:p>
            <a:pPr indent="0" lvl="0" marL="0" rtl="0" algn="l">
              <a:spcBef>
                <a:spcPts val="1200"/>
              </a:spcBef>
              <a:spcAft>
                <a:spcPts val="1200"/>
              </a:spcAft>
              <a:buNone/>
            </a:pPr>
            <a:r>
              <a:rPr lang="en-GB"/>
              <a:t>The reasoning behind </a:t>
            </a:r>
            <a:r>
              <a:rPr lang="en-GB"/>
              <a:t>this</a:t>
            </a:r>
            <a:r>
              <a:rPr lang="en-GB"/>
              <a:t> decision is due to </a:t>
            </a:r>
            <a:r>
              <a:rPr lang="en-GB"/>
              <a:t>constrained</a:t>
            </a:r>
            <a:r>
              <a:rPr lang="en-GB"/>
              <a:t> art time. It’s decided placing each individual city element and creating  variations for each faction/location would take too much time.</a:t>
            </a:r>
            <a:endParaRPr/>
          </a:p>
        </p:txBody>
      </p:sp>
      <p:pic>
        <p:nvPicPr>
          <p:cNvPr id="67" name="Google Shape;67;p14"/>
          <p:cNvPicPr preferRelativeResize="0"/>
          <p:nvPr/>
        </p:nvPicPr>
        <p:blipFill>
          <a:blip r:embed="rId3">
            <a:alphaModFix/>
          </a:blip>
          <a:stretch>
            <a:fillRect/>
          </a:stretch>
        </p:blipFill>
        <p:spPr>
          <a:xfrm>
            <a:off x="4872675" y="817700"/>
            <a:ext cx="3508100" cy="3508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77" name="Google Shape;277;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Bridson’s Algorithm</a:t>
            </a:r>
            <a:endParaRPr/>
          </a:p>
        </p:txBody>
      </p:sp>
      <p:pic>
        <p:nvPicPr>
          <p:cNvPr id="278" name="Google Shape;278;p32"/>
          <p:cNvPicPr preferRelativeResize="0"/>
          <p:nvPr/>
        </p:nvPicPr>
        <p:blipFill>
          <a:blip r:embed="rId3">
            <a:alphaModFix/>
          </a:blip>
          <a:stretch>
            <a:fillRect/>
          </a:stretch>
        </p:blipFill>
        <p:spPr>
          <a:xfrm>
            <a:off x="4572000" y="1625850"/>
            <a:ext cx="4260300" cy="2469649"/>
          </a:xfrm>
          <a:prstGeom prst="rect">
            <a:avLst/>
          </a:prstGeom>
          <a:noFill/>
          <a:ln>
            <a:noFill/>
          </a:ln>
        </p:spPr>
      </p:pic>
      <p:pic>
        <p:nvPicPr>
          <p:cNvPr id="279" name="Google Shape;279;p32"/>
          <p:cNvPicPr preferRelativeResize="0"/>
          <p:nvPr/>
        </p:nvPicPr>
        <p:blipFill>
          <a:blip r:embed="rId4">
            <a:alphaModFix/>
          </a:blip>
          <a:stretch>
            <a:fillRect/>
          </a:stretch>
        </p:blipFill>
        <p:spPr>
          <a:xfrm>
            <a:off x="311700" y="1625850"/>
            <a:ext cx="4176616" cy="24696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85" name="Google Shape;285;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Bridson’s Algorithm</a:t>
            </a:r>
            <a:endParaRPr/>
          </a:p>
        </p:txBody>
      </p:sp>
      <p:pic>
        <p:nvPicPr>
          <p:cNvPr id="286" name="Google Shape;286;p33"/>
          <p:cNvPicPr preferRelativeResize="0"/>
          <p:nvPr/>
        </p:nvPicPr>
        <p:blipFill>
          <a:blip r:embed="rId3">
            <a:alphaModFix/>
          </a:blip>
          <a:stretch>
            <a:fillRect/>
          </a:stretch>
        </p:blipFill>
        <p:spPr>
          <a:xfrm>
            <a:off x="4572000" y="1625850"/>
            <a:ext cx="4260300" cy="2469649"/>
          </a:xfrm>
          <a:prstGeom prst="rect">
            <a:avLst/>
          </a:prstGeom>
          <a:noFill/>
          <a:ln>
            <a:noFill/>
          </a:ln>
        </p:spPr>
      </p:pic>
      <p:pic>
        <p:nvPicPr>
          <p:cNvPr id="287" name="Google Shape;287;p33"/>
          <p:cNvPicPr preferRelativeResize="0"/>
          <p:nvPr/>
        </p:nvPicPr>
        <p:blipFill>
          <a:blip r:embed="rId4">
            <a:alphaModFix/>
          </a:blip>
          <a:stretch>
            <a:fillRect/>
          </a:stretch>
        </p:blipFill>
        <p:spPr>
          <a:xfrm>
            <a:off x="311700" y="1719888"/>
            <a:ext cx="3992099" cy="22815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93" name="Google Shape;293;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Time Comparison</a:t>
            </a:r>
            <a:endParaRPr/>
          </a:p>
        </p:txBody>
      </p:sp>
      <p:pic>
        <p:nvPicPr>
          <p:cNvPr id="294" name="Google Shape;294;p34"/>
          <p:cNvPicPr preferRelativeResize="0"/>
          <p:nvPr/>
        </p:nvPicPr>
        <p:blipFill rotWithShape="1">
          <a:blip r:embed="rId3">
            <a:alphaModFix/>
          </a:blip>
          <a:srcRect b="10152" l="6629" r="0" t="0"/>
          <a:stretch/>
        </p:blipFill>
        <p:spPr>
          <a:xfrm>
            <a:off x="5108395" y="1786888"/>
            <a:ext cx="3723905" cy="2147575"/>
          </a:xfrm>
          <a:prstGeom prst="rect">
            <a:avLst/>
          </a:prstGeom>
          <a:noFill/>
          <a:ln>
            <a:noFill/>
          </a:ln>
        </p:spPr>
      </p:pic>
      <p:pic>
        <p:nvPicPr>
          <p:cNvPr id="295" name="Google Shape;295;p34"/>
          <p:cNvPicPr preferRelativeResize="0"/>
          <p:nvPr/>
        </p:nvPicPr>
        <p:blipFill>
          <a:blip r:embed="rId4">
            <a:alphaModFix/>
          </a:blip>
          <a:stretch>
            <a:fillRect/>
          </a:stretch>
        </p:blipFill>
        <p:spPr>
          <a:xfrm>
            <a:off x="311700" y="1786888"/>
            <a:ext cx="3885426" cy="21475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Design feedback</a:t>
            </a:r>
            <a:endParaRPr/>
          </a:p>
        </p:txBody>
      </p:sp>
      <p:sp>
        <p:nvSpPr>
          <p:cNvPr id="301" name="Google Shape;301;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They want some buildings to be wider/ have more space</a:t>
            </a:r>
            <a:endParaRPr/>
          </a:p>
        </p:txBody>
      </p:sp>
      <p:pic>
        <p:nvPicPr>
          <p:cNvPr id="302" name="Google Shape;302;p35"/>
          <p:cNvPicPr preferRelativeResize="0"/>
          <p:nvPr/>
        </p:nvPicPr>
        <p:blipFill>
          <a:blip r:embed="rId3">
            <a:alphaModFix/>
          </a:blip>
          <a:stretch>
            <a:fillRect/>
          </a:stretch>
        </p:blipFill>
        <p:spPr>
          <a:xfrm>
            <a:off x="311693" y="1880300"/>
            <a:ext cx="4545483" cy="2688575"/>
          </a:xfrm>
          <a:prstGeom prst="rect">
            <a:avLst/>
          </a:prstGeom>
          <a:noFill/>
          <a:ln>
            <a:noFill/>
          </a:ln>
        </p:spPr>
      </p:pic>
      <p:pic>
        <p:nvPicPr>
          <p:cNvPr id="303" name="Google Shape;303;p35"/>
          <p:cNvPicPr preferRelativeResize="0"/>
          <p:nvPr/>
        </p:nvPicPr>
        <p:blipFill>
          <a:blip r:embed="rId4">
            <a:alphaModFix/>
          </a:blip>
          <a:stretch>
            <a:fillRect/>
          </a:stretch>
        </p:blipFill>
        <p:spPr>
          <a:xfrm>
            <a:off x="5138700" y="1880300"/>
            <a:ext cx="3693599" cy="268857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graphicFrame>
        <p:nvGraphicFramePr>
          <p:cNvPr id="308" name="Google Shape;308;p36"/>
          <p:cNvGraphicFramePr/>
          <p:nvPr/>
        </p:nvGraphicFramePr>
        <p:xfrm>
          <a:off x="4883800" y="1667675"/>
          <a:ext cx="3000000" cy="3000000"/>
        </p:xfrm>
        <a:graphic>
          <a:graphicData uri="http://schemas.openxmlformats.org/drawingml/2006/table">
            <a:tbl>
              <a:tblPr>
                <a:noFill/>
                <a:tableStyleId>{9E255777-8645-4311-8830-7878CF01E18F}</a:tableStyleId>
              </a:tblPr>
              <a:tblGrid>
                <a:gridCol w="382850"/>
                <a:gridCol w="382850"/>
                <a:gridCol w="382850"/>
                <a:gridCol w="382850"/>
                <a:gridCol w="382850"/>
                <a:gridCol w="382850"/>
                <a:gridCol w="382850"/>
                <a:gridCol w="382850"/>
              </a:tblGrid>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89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309" name="Google Shape;309;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Variable radii</a:t>
            </a:r>
            <a:endParaRPr/>
          </a:p>
        </p:txBody>
      </p:sp>
      <p:sp>
        <p:nvSpPr>
          <p:cNvPr id="310" name="Google Shape;310;p36"/>
          <p:cNvSpPr txBox="1"/>
          <p:nvPr/>
        </p:nvSpPr>
        <p:spPr>
          <a:xfrm>
            <a:off x="8005650" y="30958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311" name="Google Shape;311;p36"/>
          <p:cNvSpPr txBox="1"/>
          <p:nvPr/>
        </p:nvSpPr>
        <p:spPr>
          <a:xfrm>
            <a:off x="6163625" y="13109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312" name="Google Shape;312;p36"/>
          <p:cNvSpPr txBox="1"/>
          <p:nvPr/>
        </p:nvSpPr>
        <p:spPr>
          <a:xfrm>
            <a:off x="1404150" y="1517525"/>
            <a:ext cx="193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minimum radius</a:t>
            </a:r>
            <a:endParaRPr>
              <a:solidFill>
                <a:schemeClr val="dk1"/>
              </a:solidFill>
              <a:latin typeface="Average"/>
              <a:ea typeface="Average"/>
              <a:cs typeface="Average"/>
              <a:sym typeface="Average"/>
            </a:endParaRPr>
          </a:p>
        </p:txBody>
      </p:sp>
      <p:sp>
        <p:nvSpPr>
          <p:cNvPr id="313" name="Google Shape;313;p36"/>
          <p:cNvSpPr/>
          <p:nvPr/>
        </p:nvSpPr>
        <p:spPr>
          <a:xfrm>
            <a:off x="7654675" y="334765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6"/>
          <p:cNvSpPr/>
          <p:nvPr/>
        </p:nvSpPr>
        <p:spPr>
          <a:xfrm>
            <a:off x="5348000" y="371140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6"/>
          <p:cNvSpPr/>
          <p:nvPr/>
        </p:nvSpPr>
        <p:spPr>
          <a:xfrm>
            <a:off x="6898000" y="446900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6"/>
          <p:cNvSpPr/>
          <p:nvPr/>
        </p:nvSpPr>
        <p:spPr>
          <a:xfrm>
            <a:off x="6551600" y="221967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6"/>
          <p:cNvSpPr/>
          <p:nvPr/>
        </p:nvSpPr>
        <p:spPr>
          <a:xfrm>
            <a:off x="6439700" y="3095800"/>
            <a:ext cx="111900" cy="11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8" name="Google Shape;318;p36"/>
          <p:cNvCxnSpPr/>
          <p:nvPr/>
        </p:nvCxnSpPr>
        <p:spPr>
          <a:xfrm flipH="1" rot="10800000">
            <a:off x="6926875" y="478350"/>
            <a:ext cx="378000" cy="357000"/>
          </a:xfrm>
          <a:prstGeom prst="straightConnector1">
            <a:avLst/>
          </a:prstGeom>
          <a:noFill/>
          <a:ln cap="flat" cmpd="sng" w="9525">
            <a:solidFill>
              <a:srgbClr val="FF0000"/>
            </a:solidFill>
            <a:prstDash val="solid"/>
            <a:round/>
            <a:headEnd len="med" w="med" type="none"/>
            <a:tailEnd len="med" w="med" type="none"/>
          </a:ln>
        </p:spPr>
      </p:cxnSp>
      <p:sp>
        <p:nvSpPr>
          <p:cNvPr id="319" name="Google Shape;319;p36"/>
          <p:cNvSpPr txBox="1"/>
          <p:nvPr/>
        </p:nvSpPr>
        <p:spPr>
          <a:xfrm>
            <a:off x="8005650" y="30958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320" name="Google Shape;320;p36"/>
          <p:cNvSpPr txBox="1"/>
          <p:nvPr/>
        </p:nvSpPr>
        <p:spPr>
          <a:xfrm>
            <a:off x="6163625" y="13109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grpSp>
        <p:nvGrpSpPr>
          <p:cNvPr id="321" name="Google Shape;321;p36"/>
          <p:cNvGrpSpPr/>
          <p:nvPr/>
        </p:nvGrpSpPr>
        <p:grpSpPr>
          <a:xfrm>
            <a:off x="6956050" y="1059063"/>
            <a:ext cx="391800" cy="392538"/>
            <a:chOff x="6956050" y="1059063"/>
            <a:chExt cx="391800" cy="392538"/>
          </a:xfrm>
        </p:grpSpPr>
        <p:cxnSp>
          <p:nvCxnSpPr>
            <p:cNvPr id="322" name="Google Shape;322;p36"/>
            <p:cNvCxnSpPr/>
            <p:nvPr/>
          </p:nvCxnSpPr>
          <p:spPr>
            <a:xfrm>
              <a:off x="6956050" y="1066700"/>
              <a:ext cx="391800" cy="0"/>
            </a:xfrm>
            <a:prstGeom prst="straightConnector1">
              <a:avLst/>
            </a:prstGeom>
            <a:noFill/>
            <a:ln cap="flat" cmpd="sng" w="9525">
              <a:solidFill>
                <a:schemeClr val="dk2"/>
              </a:solidFill>
              <a:prstDash val="solid"/>
              <a:round/>
              <a:headEnd len="med" w="med" type="none"/>
              <a:tailEnd len="med" w="med" type="none"/>
            </a:ln>
          </p:spPr>
        </p:cxnSp>
        <p:cxnSp>
          <p:nvCxnSpPr>
            <p:cNvPr id="323" name="Google Shape;323;p36"/>
            <p:cNvCxnSpPr/>
            <p:nvPr/>
          </p:nvCxnSpPr>
          <p:spPr>
            <a:xfrm>
              <a:off x="7347850" y="1066700"/>
              <a:ext cx="0" cy="384900"/>
            </a:xfrm>
            <a:prstGeom prst="straightConnector1">
              <a:avLst/>
            </a:prstGeom>
            <a:noFill/>
            <a:ln cap="flat" cmpd="sng" w="9525">
              <a:solidFill>
                <a:schemeClr val="dk2"/>
              </a:solidFill>
              <a:prstDash val="solid"/>
              <a:round/>
              <a:headEnd len="med" w="med" type="none"/>
              <a:tailEnd len="med" w="med" type="none"/>
            </a:ln>
          </p:spPr>
        </p:cxnSp>
        <p:cxnSp>
          <p:nvCxnSpPr>
            <p:cNvPr id="324" name="Google Shape;324;p36"/>
            <p:cNvCxnSpPr/>
            <p:nvPr/>
          </p:nvCxnSpPr>
          <p:spPr>
            <a:xfrm>
              <a:off x="6956050" y="1059063"/>
              <a:ext cx="0" cy="384900"/>
            </a:xfrm>
            <a:prstGeom prst="straightConnector1">
              <a:avLst/>
            </a:prstGeom>
            <a:noFill/>
            <a:ln cap="flat" cmpd="sng" w="9525">
              <a:solidFill>
                <a:schemeClr val="dk2"/>
              </a:solidFill>
              <a:prstDash val="solid"/>
              <a:round/>
              <a:headEnd len="med" w="med" type="none"/>
              <a:tailEnd len="med" w="med" type="none"/>
            </a:ln>
          </p:spPr>
        </p:cxnSp>
        <p:cxnSp>
          <p:nvCxnSpPr>
            <p:cNvPr id="325" name="Google Shape;325;p36"/>
            <p:cNvCxnSpPr/>
            <p:nvPr/>
          </p:nvCxnSpPr>
          <p:spPr>
            <a:xfrm>
              <a:off x="6956050" y="1451600"/>
              <a:ext cx="391800" cy="0"/>
            </a:xfrm>
            <a:prstGeom prst="straightConnector1">
              <a:avLst/>
            </a:prstGeom>
            <a:noFill/>
            <a:ln cap="flat" cmpd="sng" w="9525">
              <a:solidFill>
                <a:schemeClr val="dk2"/>
              </a:solidFill>
              <a:prstDash val="solid"/>
              <a:round/>
              <a:headEnd len="med" w="med" type="none"/>
              <a:tailEnd len="med" w="med" type="none"/>
            </a:ln>
          </p:spPr>
        </p:cxnSp>
      </p:grpSp>
      <p:sp>
        <p:nvSpPr>
          <p:cNvPr id="326" name="Google Shape;326;p36"/>
          <p:cNvSpPr txBox="1"/>
          <p:nvPr/>
        </p:nvSpPr>
        <p:spPr>
          <a:xfrm>
            <a:off x="7452825" y="1059075"/>
            <a:ext cx="127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0.707m</a:t>
            </a:r>
            <a:endParaRPr>
              <a:solidFill>
                <a:schemeClr val="dk1"/>
              </a:solidFill>
              <a:latin typeface="Average"/>
              <a:ea typeface="Average"/>
              <a:cs typeface="Average"/>
              <a:sym typeface="Average"/>
            </a:endParaRPr>
          </a:p>
        </p:txBody>
      </p:sp>
      <p:sp>
        <p:nvSpPr>
          <p:cNvPr id="327" name="Google Shape;327;p36"/>
          <p:cNvSpPr txBox="1"/>
          <p:nvPr/>
        </p:nvSpPr>
        <p:spPr>
          <a:xfrm>
            <a:off x="7452825" y="445025"/>
            <a:ext cx="127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1m</a:t>
            </a:r>
            <a:endParaRPr>
              <a:solidFill>
                <a:schemeClr val="dk1"/>
              </a:solidFill>
              <a:latin typeface="Average"/>
              <a:ea typeface="Average"/>
              <a:cs typeface="Average"/>
              <a:sym typeface="Average"/>
            </a:endParaRPr>
          </a:p>
        </p:txBody>
      </p:sp>
      <p:sp>
        <p:nvSpPr>
          <p:cNvPr id="328" name="Google Shape;328;p36"/>
          <p:cNvSpPr/>
          <p:nvPr/>
        </p:nvSpPr>
        <p:spPr>
          <a:xfrm>
            <a:off x="7654675" y="21749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6"/>
          <p:cNvSpPr/>
          <p:nvPr/>
        </p:nvSpPr>
        <p:spPr>
          <a:xfrm>
            <a:off x="5348000" y="454157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6"/>
          <p:cNvSpPr/>
          <p:nvPr/>
        </p:nvSpPr>
        <p:spPr>
          <a:xfrm>
            <a:off x="7654675" y="425845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6"/>
          <p:cNvSpPr/>
          <p:nvPr/>
        </p:nvSpPr>
        <p:spPr>
          <a:xfrm>
            <a:off x="5082650" y="22051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2" name="Google Shape;332;p36"/>
          <p:cNvCxnSpPr/>
          <p:nvPr/>
        </p:nvCxnSpPr>
        <p:spPr>
          <a:xfrm flipH="1" rot="10800000">
            <a:off x="780750" y="1539125"/>
            <a:ext cx="378000" cy="357000"/>
          </a:xfrm>
          <a:prstGeom prst="straightConnector1">
            <a:avLst/>
          </a:prstGeom>
          <a:noFill/>
          <a:ln cap="flat" cmpd="sng" w="9525">
            <a:solidFill>
              <a:srgbClr val="FF0000"/>
            </a:solidFill>
            <a:prstDash val="solid"/>
            <a:round/>
            <a:headEnd len="med" w="med" type="none"/>
            <a:tailEnd len="med" w="med" type="none"/>
          </a:ln>
        </p:spPr>
      </p:cxnSp>
      <p:sp>
        <p:nvSpPr>
          <p:cNvPr id="333" name="Google Shape;333;p36"/>
          <p:cNvSpPr txBox="1"/>
          <p:nvPr/>
        </p:nvSpPr>
        <p:spPr>
          <a:xfrm>
            <a:off x="517350" y="2177725"/>
            <a:ext cx="4138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Length of search cells = </a:t>
            </a:r>
            <a:br>
              <a:rPr lang="en-GB">
                <a:solidFill>
                  <a:schemeClr val="dk1"/>
                </a:solidFill>
                <a:latin typeface="Average"/>
                <a:ea typeface="Average"/>
                <a:cs typeface="Average"/>
                <a:sym typeface="Average"/>
              </a:rPr>
            </a:br>
            <a:r>
              <a:rPr lang="en-GB">
                <a:solidFill>
                  <a:schemeClr val="dk1"/>
                </a:solidFill>
                <a:latin typeface="Average"/>
                <a:ea typeface="Average"/>
                <a:cs typeface="Average"/>
                <a:sym typeface="Average"/>
              </a:rPr>
              <a:t>(radius/gridcell length)(rounded up)*2  + 1</a:t>
            </a:r>
            <a:endParaRPr>
              <a:solidFill>
                <a:schemeClr val="dk1"/>
              </a:solidFill>
              <a:latin typeface="Average"/>
              <a:ea typeface="Average"/>
              <a:cs typeface="Average"/>
              <a:sym typeface="Average"/>
            </a:endParaRPr>
          </a:p>
        </p:txBody>
      </p:sp>
      <p:sp>
        <p:nvSpPr>
          <p:cNvPr id="334" name="Google Shape;334;p36"/>
          <p:cNvSpPr txBox="1"/>
          <p:nvPr/>
        </p:nvSpPr>
        <p:spPr>
          <a:xfrm>
            <a:off x="1576950" y="2856300"/>
            <a:ext cx="307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(1/0.707)rounded*2 + 1 = 5</a:t>
            </a:r>
            <a:endParaRPr>
              <a:solidFill>
                <a:schemeClr val="dk1"/>
              </a:solidFill>
              <a:latin typeface="Average"/>
              <a:ea typeface="Average"/>
              <a:cs typeface="Average"/>
              <a:sym typeface="Average"/>
            </a:endParaRPr>
          </a:p>
        </p:txBody>
      </p:sp>
      <p:cxnSp>
        <p:nvCxnSpPr>
          <p:cNvPr id="335" name="Google Shape;335;p36"/>
          <p:cNvCxnSpPr/>
          <p:nvPr/>
        </p:nvCxnSpPr>
        <p:spPr>
          <a:xfrm flipH="1" rot="10800000">
            <a:off x="5654850" y="3252400"/>
            <a:ext cx="752400" cy="784200"/>
          </a:xfrm>
          <a:prstGeom prst="straightConnector1">
            <a:avLst/>
          </a:prstGeom>
          <a:noFill/>
          <a:ln cap="flat" cmpd="sng" w="9525">
            <a:solidFill>
              <a:schemeClr val="accent4"/>
            </a:solidFill>
            <a:prstDash val="solid"/>
            <a:round/>
            <a:headEnd len="med" w="med" type="none"/>
            <a:tailEnd len="med" w="med" type="none"/>
          </a:ln>
        </p:spPr>
      </p:cxnSp>
      <p:sp>
        <p:nvSpPr>
          <p:cNvPr id="336" name="Google Shape;336;p36"/>
          <p:cNvSpPr txBox="1"/>
          <p:nvPr/>
        </p:nvSpPr>
        <p:spPr>
          <a:xfrm>
            <a:off x="5451575" y="531275"/>
            <a:ext cx="127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2m</a:t>
            </a:r>
            <a:endParaRPr>
              <a:solidFill>
                <a:schemeClr val="dk1"/>
              </a:solidFill>
              <a:latin typeface="Average"/>
              <a:ea typeface="Average"/>
              <a:cs typeface="Average"/>
              <a:sym typeface="Average"/>
            </a:endParaRPr>
          </a:p>
        </p:txBody>
      </p:sp>
      <p:cxnSp>
        <p:nvCxnSpPr>
          <p:cNvPr id="337" name="Google Shape;337;p36"/>
          <p:cNvCxnSpPr/>
          <p:nvPr/>
        </p:nvCxnSpPr>
        <p:spPr>
          <a:xfrm flipH="1" rot="10800000">
            <a:off x="4883800" y="445025"/>
            <a:ext cx="757800" cy="757800"/>
          </a:xfrm>
          <a:prstGeom prst="straightConnector1">
            <a:avLst/>
          </a:prstGeom>
          <a:noFill/>
          <a:ln cap="flat" cmpd="sng" w="9525">
            <a:solidFill>
              <a:schemeClr val="accent4"/>
            </a:solidFill>
            <a:prstDash val="solid"/>
            <a:round/>
            <a:headEnd len="med" w="med" type="none"/>
            <a:tailEnd len="med" w="med" type="none"/>
          </a:ln>
        </p:spPr>
      </p:cxnSp>
      <p:cxnSp>
        <p:nvCxnSpPr>
          <p:cNvPr id="338" name="Google Shape;338;p36"/>
          <p:cNvCxnSpPr/>
          <p:nvPr/>
        </p:nvCxnSpPr>
        <p:spPr>
          <a:xfrm flipH="1" rot="10800000">
            <a:off x="6798050" y="2063875"/>
            <a:ext cx="752400" cy="784200"/>
          </a:xfrm>
          <a:prstGeom prst="straightConnector1">
            <a:avLst/>
          </a:prstGeom>
          <a:noFill/>
          <a:ln cap="flat" cmpd="sng" w="9525">
            <a:solidFill>
              <a:schemeClr val="accent4"/>
            </a:solidFill>
            <a:prstDash val="solid"/>
            <a:round/>
            <a:headEnd len="med" w="med" type="none"/>
            <a:tailEnd len="med" w="med" type="none"/>
          </a:ln>
        </p:spPr>
      </p:cxnSp>
      <p:cxnSp>
        <p:nvCxnSpPr>
          <p:cNvPr id="339" name="Google Shape;339;p36"/>
          <p:cNvCxnSpPr/>
          <p:nvPr/>
        </p:nvCxnSpPr>
        <p:spPr>
          <a:xfrm>
            <a:off x="6803850" y="3266450"/>
            <a:ext cx="776100" cy="788100"/>
          </a:xfrm>
          <a:prstGeom prst="straightConnector1">
            <a:avLst/>
          </a:prstGeom>
          <a:noFill/>
          <a:ln cap="flat" cmpd="sng" w="9525">
            <a:solidFill>
              <a:schemeClr val="accent4"/>
            </a:solidFill>
            <a:prstDash val="solid"/>
            <a:round/>
            <a:headEnd len="med" w="med" type="none"/>
            <a:tailEnd len="med" w="med" type="none"/>
          </a:ln>
        </p:spPr>
      </p:cxnSp>
      <p:cxnSp>
        <p:nvCxnSpPr>
          <p:cNvPr id="340" name="Google Shape;340;p36"/>
          <p:cNvCxnSpPr/>
          <p:nvPr/>
        </p:nvCxnSpPr>
        <p:spPr>
          <a:xfrm>
            <a:off x="5640950" y="2061925"/>
            <a:ext cx="776100" cy="788100"/>
          </a:xfrm>
          <a:prstGeom prst="straightConnector1">
            <a:avLst/>
          </a:prstGeom>
          <a:noFill/>
          <a:ln cap="flat" cmpd="sng" w="9525">
            <a:solidFill>
              <a:schemeClr val="accent4"/>
            </a:solidFill>
            <a:prstDash val="solid"/>
            <a:round/>
            <a:headEnd len="med" w="med" type="none"/>
            <a:tailEnd len="med" w="med" type="none"/>
          </a:ln>
        </p:spPr>
      </p:cxnSp>
      <p:sp>
        <p:nvSpPr>
          <p:cNvPr id="341" name="Google Shape;341;p36"/>
          <p:cNvSpPr/>
          <p:nvPr/>
        </p:nvSpPr>
        <p:spPr>
          <a:xfrm>
            <a:off x="5373685" y="1707145"/>
            <a:ext cx="2071800" cy="20619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6"/>
          <p:cNvSpPr/>
          <p:nvPr/>
        </p:nvSpPr>
        <p:spPr>
          <a:xfrm>
            <a:off x="5730635" y="1707133"/>
            <a:ext cx="2071800" cy="20619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6"/>
          <p:cNvSpPr/>
          <p:nvPr/>
        </p:nvSpPr>
        <p:spPr>
          <a:xfrm>
            <a:off x="5754710" y="2343783"/>
            <a:ext cx="2071800" cy="20619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4" name="Google Shape;344;p36"/>
          <p:cNvCxnSpPr/>
          <p:nvPr/>
        </p:nvCxnSpPr>
        <p:spPr>
          <a:xfrm flipH="1" rot="10800000">
            <a:off x="1026150" y="2933250"/>
            <a:ext cx="378000" cy="357000"/>
          </a:xfrm>
          <a:prstGeom prst="straightConnector1">
            <a:avLst/>
          </a:prstGeom>
          <a:noFill/>
          <a:ln cap="flat" cmpd="sng" w="9525">
            <a:solidFill>
              <a:srgbClr val="FF0000"/>
            </a:solidFill>
            <a:prstDash val="solid"/>
            <a:round/>
            <a:headEnd len="med" w="med" type="none"/>
            <a:tailEnd len="med" w="med" type="none"/>
          </a:ln>
        </p:spPr>
      </p:cxnSp>
      <p:cxnSp>
        <p:nvCxnSpPr>
          <p:cNvPr id="345" name="Google Shape;345;p36"/>
          <p:cNvCxnSpPr/>
          <p:nvPr/>
        </p:nvCxnSpPr>
        <p:spPr>
          <a:xfrm flipH="1" rot="10800000">
            <a:off x="716875" y="3430175"/>
            <a:ext cx="757800" cy="757800"/>
          </a:xfrm>
          <a:prstGeom prst="straightConnector1">
            <a:avLst/>
          </a:prstGeom>
          <a:noFill/>
          <a:ln cap="flat" cmpd="sng" w="9525">
            <a:solidFill>
              <a:schemeClr val="accent4"/>
            </a:solidFill>
            <a:prstDash val="solid"/>
            <a:round/>
            <a:headEnd len="med" w="med" type="none"/>
            <a:tailEnd len="med" w="med" type="none"/>
          </a:ln>
        </p:spPr>
      </p:cxnSp>
      <p:sp>
        <p:nvSpPr>
          <p:cNvPr id="346" name="Google Shape;346;p36"/>
          <p:cNvSpPr txBox="1"/>
          <p:nvPr/>
        </p:nvSpPr>
        <p:spPr>
          <a:xfrm>
            <a:off x="1576950" y="3608975"/>
            <a:ext cx="307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(2/0.707)rounded*2 + 1 = 7</a:t>
            </a:r>
            <a:endParaRPr>
              <a:solidFill>
                <a:schemeClr val="dk1"/>
              </a:solidFill>
              <a:latin typeface="Average"/>
              <a:ea typeface="Average"/>
              <a:cs typeface="Average"/>
              <a:sym typeface="Average"/>
            </a:endParaRPr>
          </a:p>
        </p:txBody>
      </p:sp>
      <p:sp>
        <p:nvSpPr>
          <p:cNvPr id="347" name="Google Shape;347;p36"/>
          <p:cNvSpPr/>
          <p:nvPr/>
        </p:nvSpPr>
        <p:spPr>
          <a:xfrm>
            <a:off x="5373697" y="2343783"/>
            <a:ext cx="2071800" cy="20619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5"/>
                                        </p:tgtEl>
                                        <p:attrNameLst>
                                          <p:attrName>style.visibility</p:attrName>
                                        </p:attrNameLst>
                                      </p:cBhvr>
                                      <p:to>
                                        <p:strVal val="visible"/>
                                      </p:to>
                                    </p:set>
                                    <p:animEffect filter="fade" transition="in">
                                      <p:cBhvr>
                                        <p:cTn dur="1000"/>
                                        <p:tgtEl>
                                          <p:spTgt spid="335"/>
                                        </p:tgtEl>
                                      </p:cBhvr>
                                    </p:animEffect>
                                  </p:childTnLst>
                                </p:cTn>
                              </p:par>
                              <p:par>
                                <p:cTn fill="hold" nodeType="with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1000"/>
                                        <p:tgtEl>
                                          <p:spTgt spid="339"/>
                                        </p:tgtEl>
                                      </p:cBhvr>
                                    </p:animEffect>
                                  </p:childTnLst>
                                </p:cTn>
                              </p:par>
                              <p:par>
                                <p:cTn fill="hold" nodeType="withEffect" presetClass="entr" presetID="10" presetSubtype="0">
                                  <p:stCondLst>
                                    <p:cond delay="0"/>
                                  </p:stCondLst>
                                  <p:childTnLst>
                                    <p:set>
                                      <p:cBhvr>
                                        <p:cTn dur="1" fill="hold">
                                          <p:stCondLst>
                                            <p:cond delay="0"/>
                                          </p:stCondLst>
                                        </p:cTn>
                                        <p:tgtEl>
                                          <p:spTgt spid="338"/>
                                        </p:tgtEl>
                                        <p:attrNameLst>
                                          <p:attrName>style.visibility</p:attrName>
                                        </p:attrNameLst>
                                      </p:cBhvr>
                                      <p:to>
                                        <p:strVal val="visible"/>
                                      </p:to>
                                    </p:set>
                                    <p:animEffect filter="fade" transition="in">
                                      <p:cBhvr>
                                        <p:cTn dur="1000"/>
                                        <p:tgtEl>
                                          <p:spTgt spid="338"/>
                                        </p:tgtEl>
                                      </p:cBhvr>
                                    </p:animEffect>
                                  </p:childTnLst>
                                </p:cTn>
                              </p:par>
                              <p:par>
                                <p:cTn fill="hold" nodeType="with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1000"/>
                                        <p:tgtEl>
                                          <p:spTgt spid="3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gtEl>
                                        <p:attrNameLst>
                                          <p:attrName>style.visibility</p:attrName>
                                        </p:attrNameLst>
                                      </p:cBhvr>
                                      <p:to>
                                        <p:strVal val="visible"/>
                                      </p:to>
                                    </p:set>
                                    <p:animEffect filter="fade" transition="in">
                                      <p:cBhvr>
                                        <p:cTn dur="1000"/>
                                        <p:tgtEl>
                                          <p:spTgt spid="341"/>
                                        </p:tgtEl>
                                      </p:cBhvr>
                                    </p:animEffect>
                                  </p:childTnLst>
                                </p:cTn>
                              </p:par>
                              <p:par>
                                <p:cTn fill="hold" nodeType="with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1000"/>
                                        <p:tgtEl>
                                          <p:spTgt spid="342"/>
                                        </p:tgtEl>
                                      </p:cBhvr>
                                    </p:animEffect>
                                  </p:childTnLst>
                                </p:cTn>
                              </p:par>
                              <p:par>
                                <p:cTn fill="hold" nodeType="withEffect" presetClass="entr" presetID="10" presetSubtype="0">
                                  <p:stCondLst>
                                    <p:cond delay="0"/>
                                  </p:stCondLst>
                                  <p:childTnLst>
                                    <p:set>
                                      <p:cBhvr>
                                        <p:cTn dur="1" fill="hold">
                                          <p:stCondLst>
                                            <p:cond delay="0"/>
                                          </p:stCondLst>
                                        </p:cTn>
                                        <p:tgtEl>
                                          <p:spTgt spid="343"/>
                                        </p:tgtEl>
                                        <p:attrNameLst>
                                          <p:attrName>style.visibility</p:attrName>
                                        </p:attrNameLst>
                                      </p:cBhvr>
                                      <p:to>
                                        <p:strVal val="visible"/>
                                      </p:to>
                                    </p:set>
                                    <p:animEffect filter="fade" transition="in">
                                      <p:cBhvr>
                                        <p:cTn dur="1000"/>
                                        <p:tgtEl>
                                          <p:spTgt spid="343"/>
                                        </p:tgtEl>
                                      </p:cBhvr>
                                    </p:animEffect>
                                  </p:childTnLst>
                                </p:cTn>
                              </p:par>
                              <p:par>
                                <p:cTn fill="hold" nodeType="withEffect" presetClass="entr" presetID="10" presetSubtype="0">
                                  <p:stCondLst>
                                    <p:cond delay="0"/>
                                  </p:stCondLst>
                                  <p:childTnLst>
                                    <p:set>
                                      <p:cBhvr>
                                        <p:cTn dur="1" fill="hold">
                                          <p:stCondLst>
                                            <p:cond delay="0"/>
                                          </p:stCondLst>
                                        </p:cTn>
                                        <p:tgtEl>
                                          <p:spTgt spid="347"/>
                                        </p:tgtEl>
                                        <p:attrNameLst>
                                          <p:attrName>style.visibility</p:attrName>
                                        </p:attrNameLst>
                                      </p:cBhvr>
                                      <p:to>
                                        <p:strVal val="visible"/>
                                      </p:to>
                                    </p:set>
                                    <p:animEffect filter="fade" transition="in">
                                      <p:cBhvr>
                                        <p:cTn dur="1000"/>
                                        <p:tgtEl>
                                          <p:spTgt spid="3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graphicFrame>
        <p:nvGraphicFramePr>
          <p:cNvPr id="352" name="Google Shape;352;p37"/>
          <p:cNvGraphicFramePr/>
          <p:nvPr/>
        </p:nvGraphicFramePr>
        <p:xfrm>
          <a:off x="4883800" y="1667675"/>
          <a:ext cx="3000000" cy="3000000"/>
        </p:xfrm>
        <a:graphic>
          <a:graphicData uri="http://schemas.openxmlformats.org/drawingml/2006/table">
            <a:tbl>
              <a:tblPr>
                <a:noFill/>
                <a:tableStyleId>{9E255777-8645-4311-8830-7878CF01E18F}</a:tableStyleId>
              </a:tblPr>
              <a:tblGrid>
                <a:gridCol w="382850"/>
                <a:gridCol w="382850"/>
                <a:gridCol w="382850"/>
                <a:gridCol w="382850"/>
                <a:gridCol w="382850"/>
                <a:gridCol w="382850"/>
                <a:gridCol w="382850"/>
                <a:gridCol w="382850"/>
              </a:tblGrid>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tc>
              </a:tr>
              <a:tr h="189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353" name="Google Shape;353;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Variable radii</a:t>
            </a:r>
            <a:endParaRPr/>
          </a:p>
        </p:txBody>
      </p:sp>
      <p:sp>
        <p:nvSpPr>
          <p:cNvPr id="354" name="Google Shape;354;p37"/>
          <p:cNvSpPr txBox="1"/>
          <p:nvPr/>
        </p:nvSpPr>
        <p:spPr>
          <a:xfrm>
            <a:off x="8005650" y="30958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355" name="Google Shape;355;p37"/>
          <p:cNvSpPr txBox="1"/>
          <p:nvPr/>
        </p:nvSpPr>
        <p:spPr>
          <a:xfrm>
            <a:off x="6163625" y="13109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356" name="Google Shape;356;p37"/>
          <p:cNvSpPr/>
          <p:nvPr/>
        </p:nvSpPr>
        <p:spPr>
          <a:xfrm>
            <a:off x="7654675" y="3347650"/>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7"/>
          <p:cNvSpPr/>
          <p:nvPr/>
        </p:nvSpPr>
        <p:spPr>
          <a:xfrm>
            <a:off x="5348000" y="3711400"/>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7"/>
          <p:cNvSpPr/>
          <p:nvPr/>
        </p:nvSpPr>
        <p:spPr>
          <a:xfrm>
            <a:off x="6898000" y="446900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p:nvPr/>
        </p:nvSpPr>
        <p:spPr>
          <a:xfrm>
            <a:off x="6551600" y="2219675"/>
            <a:ext cx="111900" cy="111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7"/>
          <p:cNvSpPr/>
          <p:nvPr/>
        </p:nvSpPr>
        <p:spPr>
          <a:xfrm>
            <a:off x="6439700" y="3095800"/>
            <a:ext cx="111900" cy="11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1" name="Google Shape;361;p37"/>
          <p:cNvCxnSpPr/>
          <p:nvPr/>
        </p:nvCxnSpPr>
        <p:spPr>
          <a:xfrm flipH="1" rot="10800000">
            <a:off x="6926875" y="478350"/>
            <a:ext cx="378000" cy="357000"/>
          </a:xfrm>
          <a:prstGeom prst="straightConnector1">
            <a:avLst/>
          </a:prstGeom>
          <a:noFill/>
          <a:ln cap="flat" cmpd="sng" w="9525">
            <a:solidFill>
              <a:srgbClr val="FF0000"/>
            </a:solidFill>
            <a:prstDash val="solid"/>
            <a:round/>
            <a:headEnd len="med" w="med" type="none"/>
            <a:tailEnd len="med" w="med" type="none"/>
          </a:ln>
        </p:spPr>
      </p:cxnSp>
      <p:sp>
        <p:nvSpPr>
          <p:cNvPr id="362" name="Google Shape;362;p37"/>
          <p:cNvSpPr txBox="1"/>
          <p:nvPr/>
        </p:nvSpPr>
        <p:spPr>
          <a:xfrm>
            <a:off x="8005650" y="30958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363" name="Google Shape;363;p37"/>
          <p:cNvSpPr txBox="1"/>
          <p:nvPr/>
        </p:nvSpPr>
        <p:spPr>
          <a:xfrm>
            <a:off x="6163625" y="13109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grpSp>
        <p:nvGrpSpPr>
          <p:cNvPr id="364" name="Google Shape;364;p37"/>
          <p:cNvGrpSpPr/>
          <p:nvPr/>
        </p:nvGrpSpPr>
        <p:grpSpPr>
          <a:xfrm>
            <a:off x="6956050" y="1059063"/>
            <a:ext cx="391800" cy="392538"/>
            <a:chOff x="6956050" y="1059063"/>
            <a:chExt cx="391800" cy="392538"/>
          </a:xfrm>
        </p:grpSpPr>
        <p:cxnSp>
          <p:nvCxnSpPr>
            <p:cNvPr id="365" name="Google Shape;365;p37"/>
            <p:cNvCxnSpPr/>
            <p:nvPr/>
          </p:nvCxnSpPr>
          <p:spPr>
            <a:xfrm>
              <a:off x="6956050" y="1066700"/>
              <a:ext cx="391800" cy="0"/>
            </a:xfrm>
            <a:prstGeom prst="straightConnector1">
              <a:avLst/>
            </a:prstGeom>
            <a:noFill/>
            <a:ln cap="flat" cmpd="sng" w="9525">
              <a:solidFill>
                <a:schemeClr val="dk2"/>
              </a:solidFill>
              <a:prstDash val="solid"/>
              <a:round/>
              <a:headEnd len="med" w="med" type="none"/>
              <a:tailEnd len="med" w="med" type="none"/>
            </a:ln>
          </p:spPr>
        </p:cxnSp>
        <p:cxnSp>
          <p:nvCxnSpPr>
            <p:cNvPr id="366" name="Google Shape;366;p37"/>
            <p:cNvCxnSpPr/>
            <p:nvPr/>
          </p:nvCxnSpPr>
          <p:spPr>
            <a:xfrm>
              <a:off x="7347850" y="1066700"/>
              <a:ext cx="0" cy="384900"/>
            </a:xfrm>
            <a:prstGeom prst="straightConnector1">
              <a:avLst/>
            </a:prstGeom>
            <a:noFill/>
            <a:ln cap="flat" cmpd="sng" w="9525">
              <a:solidFill>
                <a:schemeClr val="dk2"/>
              </a:solidFill>
              <a:prstDash val="solid"/>
              <a:round/>
              <a:headEnd len="med" w="med" type="none"/>
              <a:tailEnd len="med" w="med" type="none"/>
            </a:ln>
          </p:spPr>
        </p:cxnSp>
        <p:cxnSp>
          <p:nvCxnSpPr>
            <p:cNvPr id="367" name="Google Shape;367;p37"/>
            <p:cNvCxnSpPr/>
            <p:nvPr/>
          </p:nvCxnSpPr>
          <p:spPr>
            <a:xfrm>
              <a:off x="6956050" y="1059063"/>
              <a:ext cx="0" cy="384900"/>
            </a:xfrm>
            <a:prstGeom prst="straightConnector1">
              <a:avLst/>
            </a:prstGeom>
            <a:noFill/>
            <a:ln cap="flat" cmpd="sng" w="9525">
              <a:solidFill>
                <a:schemeClr val="dk2"/>
              </a:solidFill>
              <a:prstDash val="solid"/>
              <a:round/>
              <a:headEnd len="med" w="med" type="none"/>
              <a:tailEnd len="med" w="med" type="none"/>
            </a:ln>
          </p:spPr>
        </p:cxnSp>
        <p:cxnSp>
          <p:nvCxnSpPr>
            <p:cNvPr id="368" name="Google Shape;368;p37"/>
            <p:cNvCxnSpPr/>
            <p:nvPr/>
          </p:nvCxnSpPr>
          <p:spPr>
            <a:xfrm>
              <a:off x="6956050" y="1451600"/>
              <a:ext cx="391800" cy="0"/>
            </a:xfrm>
            <a:prstGeom prst="straightConnector1">
              <a:avLst/>
            </a:prstGeom>
            <a:noFill/>
            <a:ln cap="flat" cmpd="sng" w="9525">
              <a:solidFill>
                <a:schemeClr val="dk2"/>
              </a:solidFill>
              <a:prstDash val="solid"/>
              <a:round/>
              <a:headEnd len="med" w="med" type="none"/>
              <a:tailEnd len="med" w="med" type="none"/>
            </a:ln>
          </p:spPr>
        </p:cxnSp>
      </p:grpSp>
      <p:sp>
        <p:nvSpPr>
          <p:cNvPr id="369" name="Google Shape;369;p37"/>
          <p:cNvSpPr txBox="1"/>
          <p:nvPr/>
        </p:nvSpPr>
        <p:spPr>
          <a:xfrm>
            <a:off x="7452825" y="1059075"/>
            <a:ext cx="127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0.707m</a:t>
            </a:r>
            <a:endParaRPr>
              <a:solidFill>
                <a:schemeClr val="dk1"/>
              </a:solidFill>
              <a:latin typeface="Average"/>
              <a:ea typeface="Average"/>
              <a:cs typeface="Average"/>
              <a:sym typeface="Average"/>
            </a:endParaRPr>
          </a:p>
        </p:txBody>
      </p:sp>
      <p:sp>
        <p:nvSpPr>
          <p:cNvPr id="370" name="Google Shape;370;p37"/>
          <p:cNvSpPr txBox="1"/>
          <p:nvPr/>
        </p:nvSpPr>
        <p:spPr>
          <a:xfrm>
            <a:off x="7452825" y="445025"/>
            <a:ext cx="127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1m</a:t>
            </a:r>
            <a:endParaRPr>
              <a:solidFill>
                <a:schemeClr val="dk1"/>
              </a:solidFill>
              <a:latin typeface="Average"/>
              <a:ea typeface="Average"/>
              <a:cs typeface="Average"/>
              <a:sym typeface="Average"/>
            </a:endParaRPr>
          </a:p>
        </p:txBody>
      </p:sp>
      <p:sp>
        <p:nvSpPr>
          <p:cNvPr id="371" name="Google Shape;371;p37"/>
          <p:cNvSpPr/>
          <p:nvPr/>
        </p:nvSpPr>
        <p:spPr>
          <a:xfrm>
            <a:off x="7654675" y="2174925"/>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7"/>
          <p:cNvSpPr/>
          <p:nvPr/>
        </p:nvSpPr>
        <p:spPr>
          <a:xfrm>
            <a:off x="5348000" y="454157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7"/>
          <p:cNvSpPr/>
          <p:nvPr/>
        </p:nvSpPr>
        <p:spPr>
          <a:xfrm>
            <a:off x="7654675" y="425845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7"/>
          <p:cNvSpPr/>
          <p:nvPr/>
        </p:nvSpPr>
        <p:spPr>
          <a:xfrm>
            <a:off x="5459747" y="2120795"/>
            <a:ext cx="2071800" cy="20619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7"/>
          <p:cNvSpPr/>
          <p:nvPr/>
        </p:nvSpPr>
        <p:spPr>
          <a:xfrm>
            <a:off x="5082650" y="22051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7"/>
          <p:cNvSpPr txBox="1"/>
          <p:nvPr/>
        </p:nvSpPr>
        <p:spPr>
          <a:xfrm>
            <a:off x="5451575" y="531275"/>
            <a:ext cx="127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2m</a:t>
            </a:r>
            <a:endParaRPr>
              <a:solidFill>
                <a:schemeClr val="dk1"/>
              </a:solidFill>
              <a:latin typeface="Average"/>
              <a:ea typeface="Average"/>
              <a:cs typeface="Average"/>
              <a:sym typeface="Average"/>
            </a:endParaRPr>
          </a:p>
        </p:txBody>
      </p:sp>
      <p:cxnSp>
        <p:nvCxnSpPr>
          <p:cNvPr id="377" name="Google Shape;377;p37"/>
          <p:cNvCxnSpPr/>
          <p:nvPr/>
        </p:nvCxnSpPr>
        <p:spPr>
          <a:xfrm flipH="1" rot="10800000">
            <a:off x="4883800" y="445025"/>
            <a:ext cx="757800" cy="757800"/>
          </a:xfrm>
          <a:prstGeom prst="straightConnector1">
            <a:avLst/>
          </a:prstGeom>
          <a:noFill/>
          <a:ln cap="flat" cmpd="sng" w="9525">
            <a:solidFill>
              <a:schemeClr val="accent4"/>
            </a:solidFill>
            <a:prstDash val="solid"/>
            <a:round/>
            <a:headEnd len="med" w="med" type="none"/>
            <a:tailEnd len="med" w="med" type="none"/>
          </a:ln>
        </p:spPr>
      </p:cxnSp>
      <p:sp>
        <p:nvSpPr>
          <p:cNvPr id="378" name="Google Shape;378;p37"/>
          <p:cNvSpPr txBox="1"/>
          <p:nvPr/>
        </p:nvSpPr>
        <p:spPr>
          <a:xfrm>
            <a:off x="1404150" y="1517525"/>
            <a:ext cx="193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 minimum radius</a:t>
            </a:r>
            <a:endParaRPr>
              <a:solidFill>
                <a:schemeClr val="dk1"/>
              </a:solidFill>
              <a:latin typeface="Average"/>
              <a:ea typeface="Average"/>
              <a:cs typeface="Average"/>
              <a:sym typeface="Average"/>
            </a:endParaRPr>
          </a:p>
        </p:txBody>
      </p:sp>
      <p:cxnSp>
        <p:nvCxnSpPr>
          <p:cNvPr id="379" name="Google Shape;379;p37"/>
          <p:cNvCxnSpPr/>
          <p:nvPr/>
        </p:nvCxnSpPr>
        <p:spPr>
          <a:xfrm flipH="1" rot="10800000">
            <a:off x="780750" y="1539125"/>
            <a:ext cx="378000" cy="357000"/>
          </a:xfrm>
          <a:prstGeom prst="straightConnector1">
            <a:avLst/>
          </a:prstGeom>
          <a:noFill/>
          <a:ln cap="flat" cmpd="sng" w="9525">
            <a:solidFill>
              <a:srgbClr val="FF0000"/>
            </a:solidFill>
            <a:prstDash val="solid"/>
            <a:round/>
            <a:headEnd len="med" w="med" type="none"/>
            <a:tailEnd len="med" w="med" type="none"/>
          </a:ln>
        </p:spPr>
      </p:cxnSp>
      <p:sp>
        <p:nvSpPr>
          <p:cNvPr id="380" name="Google Shape;380;p37"/>
          <p:cNvSpPr txBox="1"/>
          <p:nvPr/>
        </p:nvSpPr>
        <p:spPr>
          <a:xfrm>
            <a:off x="517350" y="2177725"/>
            <a:ext cx="4138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Length of search cells = </a:t>
            </a:r>
            <a:br>
              <a:rPr lang="en-GB">
                <a:solidFill>
                  <a:schemeClr val="dk1"/>
                </a:solidFill>
                <a:latin typeface="Average"/>
                <a:ea typeface="Average"/>
                <a:cs typeface="Average"/>
                <a:sym typeface="Average"/>
              </a:rPr>
            </a:br>
            <a:r>
              <a:rPr lang="en-GB">
                <a:solidFill>
                  <a:schemeClr val="dk1"/>
                </a:solidFill>
                <a:latin typeface="Average"/>
                <a:ea typeface="Average"/>
                <a:cs typeface="Average"/>
                <a:sym typeface="Average"/>
              </a:rPr>
              <a:t>(radius/gridcell length)(rounded up)*2  + 1</a:t>
            </a:r>
            <a:endParaRPr>
              <a:solidFill>
                <a:schemeClr val="dk1"/>
              </a:solidFill>
              <a:latin typeface="Average"/>
              <a:ea typeface="Average"/>
              <a:cs typeface="Average"/>
              <a:sym typeface="Average"/>
            </a:endParaRPr>
          </a:p>
        </p:txBody>
      </p:sp>
      <p:sp>
        <p:nvSpPr>
          <p:cNvPr id="381" name="Google Shape;381;p37"/>
          <p:cNvSpPr txBox="1"/>
          <p:nvPr/>
        </p:nvSpPr>
        <p:spPr>
          <a:xfrm>
            <a:off x="1576950" y="2856300"/>
            <a:ext cx="307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(1/0.707)rounded*2 + 1 = 5</a:t>
            </a:r>
            <a:endParaRPr>
              <a:solidFill>
                <a:schemeClr val="dk1"/>
              </a:solidFill>
              <a:latin typeface="Average"/>
              <a:ea typeface="Average"/>
              <a:cs typeface="Average"/>
              <a:sym typeface="Average"/>
            </a:endParaRPr>
          </a:p>
        </p:txBody>
      </p:sp>
      <p:cxnSp>
        <p:nvCxnSpPr>
          <p:cNvPr id="382" name="Google Shape;382;p37"/>
          <p:cNvCxnSpPr/>
          <p:nvPr/>
        </p:nvCxnSpPr>
        <p:spPr>
          <a:xfrm flipH="1" rot="10800000">
            <a:off x="1026150" y="2933250"/>
            <a:ext cx="378000" cy="357000"/>
          </a:xfrm>
          <a:prstGeom prst="straightConnector1">
            <a:avLst/>
          </a:prstGeom>
          <a:noFill/>
          <a:ln cap="flat" cmpd="sng" w="9525">
            <a:solidFill>
              <a:srgbClr val="FF0000"/>
            </a:solidFill>
            <a:prstDash val="solid"/>
            <a:round/>
            <a:headEnd len="med" w="med" type="none"/>
            <a:tailEnd len="med" w="med" type="none"/>
          </a:ln>
        </p:spPr>
      </p:cxnSp>
      <p:cxnSp>
        <p:nvCxnSpPr>
          <p:cNvPr id="383" name="Google Shape;383;p37"/>
          <p:cNvCxnSpPr/>
          <p:nvPr/>
        </p:nvCxnSpPr>
        <p:spPr>
          <a:xfrm flipH="1" rot="10800000">
            <a:off x="716875" y="3430175"/>
            <a:ext cx="757800" cy="757800"/>
          </a:xfrm>
          <a:prstGeom prst="straightConnector1">
            <a:avLst/>
          </a:prstGeom>
          <a:noFill/>
          <a:ln cap="flat" cmpd="sng" w="9525">
            <a:solidFill>
              <a:schemeClr val="accent4"/>
            </a:solidFill>
            <a:prstDash val="solid"/>
            <a:round/>
            <a:headEnd len="med" w="med" type="none"/>
            <a:tailEnd len="med" w="med" type="none"/>
          </a:ln>
        </p:spPr>
      </p:cxnSp>
      <p:sp>
        <p:nvSpPr>
          <p:cNvPr id="384" name="Google Shape;384;p37"/>
          <p:cNvSpPr txBox="1"/>
          <p:nvPr/>
        </p:nvSpPr>
        <p:spPr>
          <a:xfrm>
            <a:off x="1576950" y="3608975"/>
            <a:ext cx="307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(2/0.707)rounded*2 + 1 = 7</a:t>
            </a:r>
            <a:endParaRPr>
              <a:solidFill>
                <a:schemeClr val="dk1"/>
              </a:solidFill>
              <a:latin typeface="Average"/>
              <a:ea typeface="Average"/>
              <a:cs typeface="Average"/>
              <a:sym typeface="Average"/>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88" name="Shape 388"/>
        <p:cNvGrpSpPr/>
        <p:nvPr/>
      </p:nvGrpSpPr>
      <p:grpSpPr>
        <a:xfrm>
          <a:off x="0" y="0"/>
          <a:ext cx="0" cy="0"/>
          <a:chOff x="0" y="0"/>
          <a:chExt cx="0" cy="0"/>
        </a:xfrm>
      </p:grpSpPr>
      <p:graphicFrame>
        <p:nvGraphicFramePr>
          <p:cNvPr id="389" name="Google Shape;389;p38"/>
          <p:cNvGraphicFramePr/>
          <p:nvPr/>
        </p:nvGraphicFramePr>
        <p:xfrm>
          <a:off x="4883800" y="1667675"/>
          <a:ext cx="3000000" cy="3000000"/>
        </p:xfrm>
        <a:graphic>
          <a:graphicData uri="http://schemas.openxmlformats.org/drawingml/2006/table">
            <a:tbl>
              <a:tblPr>
                <a:noFill/>
                <a:tableStyleId>{9E255777-8645-4311-8830-7878CF01E18F}</a:tableStyleId>
              </a:tblPr>
              <a:tblGrid>
                <a:gridCol w="382850"/>
                <a:gridCol w="382850"/>
                <a:gridCol w="382850"/>
                <a:gridCol w="382850"/>
                <a:gridCol w="382850"/>
                <a:gridCol w="382850"/>
                <a:gridCol w="382850"/>
                <a:gridCol w="382850"/>
              </a:tblGrid>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tc>
              </a:tr>
              <a:tr h="189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390" name="Google Shape;390;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Variable radii</a:t>
            </a:r>
            <a:endParaRPr/>
          </a:p>
        </p:txBody>
      </p:sp>
      <p:sp>
        <p:nvSpPr>
          <p:cNvPr id="391" name="Google Shape;391;p38"/>
          <p:cNvSpPr txBox="1"/>
          <p:nvPr/>
        </p:nvSpPr>
        <p:spPr>
          <a:xfrm>
            <a:off x="8005650" y="30958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392" name="Google Shape;392;p38"/>
          <p:cNvSpPr txBox="1"/>
          <p:nvPr/>
        </p:nvSpPr>
        <p:spPr>
          <a:xfrm>
            <a:off x="6163625" y="13109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393" name="Google Shape;393;p38"/>
          <p:cNvSpPr/>
          <p:nvPr/>
        </p:nvSpPr>
        <p:spPr>
          <a:xfrm>
            <a:off x="7654675" y="3347650"/>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8"/>
          <p:cNvSpPr/>
          <p:nvPr/>
        </p:nvSpPr>
        <p:spPr>
          <a:xfrm>
            <a:off x="5348000" y="3711400"/>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8"/>
          <p:cNvSpPr/>
          <p:nvPr/>
        </p:nvSpPr>
        <p:spPr>
          <a:xfrm>
            <a:off x="6898000" y="446900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8"/>
          <p:cNvSpPr/>
          <p:nvPr/>
        </p:nvSpPr>
        <p:spPr>
          <a:xfrm>
            <a:off x="6551600" y="2219675"/>
            <a:ext cx="111900" cy="111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8"/>
          <p:cNvSpPr/>
          <p:nvPr/>
        </p:nvSpPr>
        <p:spPr>
          <a:xfrm>
            <a:off x="6439700" y="3095800"/>
            <a:ext cx="111900" cy="11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8"/>
          <p:cNvSpPr txBox="1"/>
          <p:nvPr/>
        </p:nvSpPr>
        <p:spPr>
          <a:xfrm>
            <a:off x="8005650" y="30958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399" name="Google Shape;399;p38"/>
          <p:cNvSpPr txBox="1"/>
          <p:nvPr/>
        </p:nvSpPr>
        <p:spPr>
          <a:xfrm>
            <a:off x="6163625" y="13109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400" name="Google Shape;400;p38"/>
          <p:cNvSpPr/>
          <p:nvPr/>
        </p:nvSpPr>
        <p:spPr>
          <a:xfrm>
            <a:off x="7654675" y="2174925"/>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8"/>
          <p:cNvSpPr/>
          <p:nvPr/>
        </p:nvSpPr>
        <p:spPr>
          <a:xfrm>
            <a:off x="5348000" y="454157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8"/>
          <p:cNvSpPr/>
          <p:nvPr/>
        </p:nvSpPr>
        <p:spPr>
          <a:xfrm>
            <a:off x="7654675" y="425845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8"/>
          <p:cNvSpPr/>
          <p:nvPr/>
        </p:nvSpPr>
        <p:spPr>
          <a:xfrm>
            <a:off x="5459747" y="2120795"/>
            <a:ext cx="2071800" cy="20619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8"/>
          <p:cNvSpPr/>
          <p:nvPr/>
        </p:nvSpPr>
        <p:spPr>
          <a:xfrm>
            <a:off x="5082650" y="22051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8"/>
          <p:cNvSpPr/>
          <p:nvPr/>
        </p:nvSpPr>
        <p:spPr>
          <a:xfrm>
            <a:off x="3914151" y="1042478"/>
            <a:ext cx="2448900" cy="24372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8"/>
          <p:cNvSpPr/>
          <p:nvPr/>
        </p:nvSpPr>
        <p:spPr>
          <a:xfrm>
            <a:off x="6748075" y="1272826"/>
            <a:ext cx="1925100" cy="19161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8"/>
          <p:cNvSpPr/>
          <p:nvPr/>
        </p:nvSpPr>
        <p:spPr>
          <a:xfrm>
            <a:off x="7201375" y="2896762"/>
            <a:ext cx="1018500" cy="10137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8"/>
          <p:cNvSpPr/>
          <p:nvPr/>
        </p:nvSpPr>
        <p:spPr>
          <a:xfrm>
            <a:off x="7201375" y="3807562"/>
            <a:ext cx="1018500" cy="10137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8"/>
          <p:cNvSpPr/>
          <p:nvPr/>
        </p:nvSpPr>
        <p:spPr>
          <a:xfrm>
            <a:off x="6444700" y="4018112"/>
            <a:ext cx="1018500" cy="10137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8"/>
          <p:cNvSpPr/>
          <p:nvPr/>
        </p:nvSpPr>
        <p:spPr>
          <a:xfrm>
            <a:off x="4653800" y="3020650"/>
            <a:ext cx="1500300" cy="14934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8"/>
          <p:cNvSpPr/>
          <p:nvPr/>
        </p:nvSpPr>
        <p:spPr>
          <a:xfrm>
            <a:off x="4894700" y="4090687"/>
            <a:ext cx="1018500" cy="10137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8"/>
          <p:cNvSpPr txBox="1"/>
          <p:nvPr/>
        </p:nvSpPr>
        <p:spPr>
          <a:xfrm>
            <a:off x="622450" y="1941425"/>
            <a:ext cx="302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Min radius is allowed to overall?</a:t>
            </a:r>
            <a:endParaRPr>
              <a:solidFill>
                <a:schemeClr val="dk1"/>
              </a:solidFill>
              <a:latin typeface="Average"/>
              <a:ea typeface="Average"/>
              <a:cs typeface="Average"/>
              <a:sym typeface="Average"/>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16" name="Shape 416"/>
        <p:cNvGrpSpPr/>
        <p:nvPr/>
      </p:nvGrpSpPr>
      <p:grpSpPr>
        <a:xfrm>
          <a:off x="0" y="0"/>
          <a:ext cx="0" cy="0"/>
          <a:chOff x="0" y="0"/>
          <a:chExt cx="0" cy="0"/>
        </a:xfrm>
      </p:grpSpPr>
      <p:sp>
        <p:nvSpPr>
          <p:cNvPr id="417" name="Google Shape;417;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Variable radii</a:t>
            </a:r>
            <a:endParaRPr/>
          </a:p>
        </p:txBody>
      </p:sp>
      <p:sp>
        <p:nvSpPr>
          <p:cNvPr id="418" name="Google Shape;418;p39"/>
          <p:cNvSpPr/>
          <p:nvPr/>
        </p:nvSpPr>
        <p:spPr>
          <a:xfrm>
            <a:off x="5348000" y="3711400"/>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a:off x="5348000" y="454157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p:nvPr/>
        </p:nvSpPr>
        <p:spPr>
          <a:xfrm>
            <a:off x="5082650" y="22051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9"/>
          <p:cNvSpPr/>
          <p:nvPr/>
        </p:nvSpPr>
        <p:spPr>
          <a:xfrm>
            <a:off x="3914151" y="1042478"/>
            <a:ext cx="2448900" cy="24372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9"/>
          <p:cNvSpPr/>
          <p:nvPr/>
        </p:nvSpPr>
        <p:spPr>
          <a:xfrm>
            <a:off x="4653800" y="3020650"/>
            <a:ext cx="1500300" cy="14934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9"/>
          <p:cNvSpPr/>
          <p:nvPr/>
        </p:nvSpPr>
        <p:spPr>
          <a:xfrm>
            <a:off x="4894700" y="4090687"/>
            <a:ext cx="1018500" cy="10137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9"/>
          <p:cNvSpPr txBox="1"/>
          <p:nvPr/>
        </p:nvSpPr>
        <p:spPr>
          <a:xfrm>
            <a:off x="622450" y="1941425"/>
            <a:ext cx="302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Min radius is allowed to overall?</a:t>
            </a:r>
            <a:endParaRPr>
              <a:solidFill>
                <a:schemeClr val="dk1"/>
              </a:solidFill>
              <a:latin typeface="Average"/>
              <a:ea typeface="Average"/>
              <a:cs typeface="Average"/>
              <a:sym typeface="Average"/>
            </a:endParaRPr>
          </a:p>
        </p:txBody>
      </p:sp>
      <p:cxnSp>
        <p:nvCxnSpPr>
          <p:cNvPr id="425" name="Google Shape;425;p39"/>
          <p:cNvCxnSpPr/>
          <p:nvPr/>
        </p:nvCxnSpPr>
        <p:spPr>
          <a:xfrm>
            <a:off x="5149975" y="2274875"/>
            <a:ext cx="252000" cy="1497000"/>
          </a:xfrm>
          <a:prstGeom prst="straightConnector1">
            <a:avLst/>
          </a:prstGeom>
          <a:noFill/>
          <a:ln cap="flat" cmpd="sng" w="28575">
            <a:solidFill>
              <a:schemeClr val="dk2"/>
            </a:solidFill>
            <a:prstDash val="solid"/>
            <a:round/>
            <a:headEnd len="med" w="med" type="none"/>
            <a:tailEnd len="med" w="med" type="none"/>
          </a:ln>
        </p:spPr>
      </p:cxnSp>
      <p:cxnSp>
        <p:nvCxnSpPr>
          <p:cNvPr id="426" name="Google Shape;426;p39"/>
          <p:cNvCxnSpPr/>
          <p:nvPr/>
        </p:nvCxnSpPr>
        <p:spPr>
          <a:xfrm>
            <a:off x="5149975" y="2274875"/>
            <a:ext cx="200100" cy="1185600"/>
          </a:xfrm>
          <a:prstGeom prst="straightConnector1">
            <a:avLst/>
          </a:prstGeom>
          <a:noFill/>
          <a:ln cap="flat" cmpd="sng" w="28575">
            <a:solidFill>
              <a:schemeClr val="accent4"/>
            </a:solidFill>
            <a:prstDash val="solid"/>
            <a:round/>
            <a:headEnd len="med" w="med" type="none"/>
            <a:tailEnd len="med" w="med" type="none"/>
          </a:ln>
        </p:spPr>
      </p:cxnSp>
      <p:cxnSp>
        <p:nvCxnSpPr>
          <p:cNvPr id="427" name="Google Shape;427;p39"/>
          <p:cNvCxnSpPr/>
          <p:nvPr/>
        </p:nvCxnSpPr>
        <p:spPr>
          <a:xfrm flipH="1" rot="10800000">
            <a:off x="5401925" y="3764375"/>
            <a:ext cx="7500" cy="859500"/>
          </a:xfrm>
          <a:prstGeom prst="straightConnector1">
            <a:avLst/>
          </a:prstGeom>
          <a:noFill/>
          <a:ln cap="flat" cmpd="sng" w="28575">
            <a:solidFill>
              <a:schemeClr val="dk2"/>
            </a:solidFill>
            <a:prstDash val="solid"/>
            <a:round/>
            <a:headEnd len="med" w="med" type="none"/>
            <a:tailEnd len="med" w="med" type="none"/>
          </a:ln>
        </p:spPr>
      </p:cxnSp>
      <p:cxnSp>
        <p:nvCxnSpPr>
          <p:cNvPr id="428" name="Google Shape;428;p39"/>
          <p:cNvCxnSpPr>
            <a:endCxn id="423" idx="0"/>
          </p:cNvCxnSpPr>
          <p:nvPr/>
        </p:nvCxnSpPr>
        <p:spPr>
          <a:xfrm flipH="1" rot="10800000">
            <a:off x="5401850" y="4090687"/>
            <a:ext cx="2100" cy="525900"/>
          </a:xfrm>
          <a:prstGeom prst="straightConnector1">
            <a:avLst/>
          </a:prstGeom>
          <a:noFill/>
          <a:ln cap="flat" cmpd="sng" w="28575">
            <a:solidFill>
              <a:schemeClr val="accent4"/>
            </a:solidFill>
            <a:prstDash val="solid"/>
            <a:round/>
            <a:headEnd len="med" w="med" type="none"/>
            <a:tailEnd len="med" w="med" type="none"/>
          </a:ln>
        </p:spPr>
      </p:cxnSp>
      <p:sp>
        <p:nvSpPr>
          <p:cNvPr id="429" name="Google Shape;429;p39"/>
          <p:cNvSpPr/>
          <p:nvPr/>
        </p:nvSpPr>
        <p:spPr>
          <a:xfrm>
            <a:off x="7908650" y="3619250"/>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9"/>
          <p:cNvSpPr/>
          <p:nvPr/>
        </p:nvSpPr>
        <p:spPr>
          <a:xfrm>
            <a:off x="7908650" y="44494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9"/>
          <p:cNvSpPr/>
          <p:nvPr/>
        </p:nvSpPr>
        <p:spPr>
          <a:xfrm>
            <a:off x="7643300" y="211297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9"/>
          <p:cNvSpPr/>
          <p:nvPr/>
        </p:nvSpPr>
        <p:spPr>
          <a:xfrm>
            <a:off x="6474801" y="950328"/>
            <a:ext cx="2448900" cy="24372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9"/>
          <p:cNvSpPr/>
          <p:nvPr/>
        </p:nvSpPr>
        <p:spPr>
          <a:xfrm>
            <a:off x="7214450" y="2928500"/>
            <a:ext cx="1500300" cy="14934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9"/>
          <p:cNvSpPr/>
          <p:nvPr/>
        </p:nvSpPr>
        <p:spPr>
          <a:xfrm>
            <a:off x="7455350" y="3998537"/>
            <a:ext cx="1018500" cy="10137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5" name="Google Shape;435;p39"/>
          <p:cNvCxnSpPr/>
          <p:nvPr/>
        </p:nvCxnSpPr>
        <p:spPr>
          <a:xfrm>
            <a:off x="7710625" y="2182725"/>
            <a:ext cx="252000" cy="1497000"/>
          </a:xfrm>
          <a:prstGeom prst="straightConnector1">
            <a:avLst/>
          </a:prstGeom>
          <a:noFill/>
          <a:ln cap="flat" cmpd="sng" w="28575">
            <a:solidFill>
              <a:schemeClr val="dk2"/>
            </a:solidFill>
            <a:prstDash val="solid"/>
            <a:round/>
            <a:headEnd len="med" w="med" type="none"/>
            <a:tailEnd len="med" w="med" type="none"/>
          </a:ln>
        </p:spPr>
      </p:cxnSp>
      <p:cxnSp>
        <p:nvCxnSpPr>
          <p:cNvPr id="436" name="Google Shape;436;p39"/>
          <p:cNvCxnSpPr/>
          <p:nvPr/>
        </p:nvCxnSpPr>
        <p:spPr>
          <a:xfrm flipH="1" rot="10800000">
            <a:off x="7962575" y="3672225"/>
            <a:ext cx="7500" cy="859500"/>
          </a:xfrm>
          <a:prstGeom prst="straightConnector1">
            <a:avLst/>
          </a:prstGeom>
          <a:noFill/>
          <a:ln cap="flat" cmpd="sng" w="28575">
            <a:solidFill>
              <a:schemeClr val="dk2"/>
            </a:solidFill>
            <a:prstDash val="solid"/>
            <a:round/>
            <a:headEnd len="med" w="med" type="none"/>
            <a:tailEnd len="med" w="med" type="none"/>
          </a:ln>
        </p:spPr>
      </p:cxnSp>
      <p:cxnSp>
        <p:nvCxnSpPr>
          <p:cNvPr id="437" name="Google Shape;437;p39"/>
          <p:cNvCxnSpPr/>
          <p:nvPr/>
        </p:nvCxnSpPr>
        <p:spPr>
          <a:xfrm flipH="1" rot="10800000">
            <a:off x="7965800" y="3638250"/>
            <a:ext cx="7500" cy="748500"/>
          </a:xfrm>
          <a:prstGeom prst="straightConnector1">
            <a:avLst/>
          </a:prstGeom>
          <a:noFill/>
          <a:ln cap="flat" cmpd="sng" w="28575">
            <a:solidFill>
              <a:srgbClr val="00FF00"/>
            </a:solidFill>
            <a:prstDash val="solid"/>
            <a:round/>
            <a:headEnd len="med" w="med" type="none"/>
            <a:tailEnd len="med" w="med" type="none"/>
          </a:ln>
        </p:spPr>
      </p:cxnSp>
      <p:cxnSp>
        <p:nvCxnSpPr>
          <p:cNvPr id="438" name="Google Shape;438;p39"/>
          <p:cNvCxnSpPr/>
          <p:nvPr/>
        </p:nvCxnSpPr>
        <p:spPr>
          <a:xfrm>
            <a:off x="7836575" y="2928500"/>
            <a:ext cx="126000" cy="718800"/>
          </a:xfrm>
          <a:prstGeom prst="straightConnector1">
            <a:avLst/>
          </a:prstGeom>
          <a:noFill/>
          <a:ln cap="flat" cmpd="sng" w="28575">
            <a:solidFill>
              <a:srgbClr val="00FF00"/>
            </a:solidFill>
            <a:prstDash val="solid"/>
            <a:round/>
            <a:headEnd len="med" w="med" type="none"/>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40"/>
          <p:cNvSpPr/>
          <p:nvPr/>
        </p:nvSpPr>
        <p:spPr>
          <a:xfrm>
            <a:off x="4515950" y="1641426"/>
            <a:ext cx="1245300" cy="1239300"/>
          </a:xfrm>
          <a:prstGeom prst="ellipse">
            <a:avLst/>
          </a:prstGeom>
          <a:solidFill>
            <a:schemeClr val="dk1"/>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0"/>
          <p:cNvSpPr/>
          <p:nvPr/>
        </p:nvSpPr>
        <p:spPr>
          <a:xfrm>
            <a:off x="7216379" y="1739025"/>
            <a:ext cx="988500" cy="983700"/>
          </a:xfrm>
          <a:prstGeom prst="ellipse">
            <a:avLst/>
          </a:prstGeom>
          <a:solidFill>
            <a:schemeClr val="dk1"/>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0"/>
          <p:cNvSpPr/>
          <p:nvPr/>
        </p:nvSpPr>
        <p:spPr>
          <a:xfrm>
            <a:off x="5935461" y="2608440"/>
            <a:ext cx="1091700" cy="1086600"/>
          </a:xfrm>
          <a:prstGeom prst="ellipse">
            <a:avLst/>
          </a:prstGeom>
          <a:solidFill>
            <a:schemeClr val="dk1"/>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0"/>
          <p:cNvSpPr/>
          <p:nvPr/>
        </p:nvSpPr>
        <p:spPr>
          <a:xfrm>
            <a:off x="4992491" y="3357850"/>
            <a:ext cx="822900" cy="819000"/>
          </a:xfrm>
          <a:prstGeom prst="ellipse">
            <a:avLst/>
          </a:prstGeom>
          <a:solidFill>
            <a:schemeClr val="dk1"/>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0"/>
          <p:cNvSpPr/>
          <p:nvPr/>
        </p:nvSpPr>
        <p:spPr>
          <a:xfrm>
            <a:off x="5121350" y="4316269"/>
            <a:ext cx="565200" cy="562500"/>
          </a:xfrm>
          <a:prstGeom prst="ellipse">
            <a:avLst/>
          </a:prstGeom>
          <a:solidFill>
            <a:schemeClr val="dk1"/>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0"/>
          <p:cNvSpPr/>
          <p:nvPr/>
        </p:nvSpPr>
        <p:spPr>
          <a:xfrm>
            <a:off x="6671350" y="4243694"/>
            <a:ext cx="565200" cy="562500"/>
          </a:xfrm>
          <a:prstGeom prst="ellipse">
            <a:avLst/>
          </a:prstGeom>
          <a:solidFill>
            <a:schemeClr val="dk1"/>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0"/>
          <p:cNvSpPr/>
          <p:nvPr/>
        </p:nvSpPr>
        <p:spPr>
          <a:xfrm>
            <a:off x="7420515" y="4025655"/>
            <a:ext cx="580200" cy="577500"/>
          </a:xfrm>
          <a:prstGeom prst="ellipse">
            <a:avLst/>
          </a:prstGeom>
          <a:solidFill>
            <a:schemeClr val="dk1"/>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0"/>
          <p:cNvSpPr/>
          <p:nvPr/>
        </p:nvSpPr>
        <p:spPr>
          <a:xfrm>
            <a:off x="7420525" y="3114840"/>
            <a:ext cx="580200" cy="577500"/>
          </a:xfrm>
          <a:prstGeom prst="ellipse">
            <a:avLst/>
          </a:prstGeom>
          <a:solidFill>
            <a:schemeClr val="dk1"/>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Variable radii</a:t>
            </a:r>
            <a:endParaRPr/>
          </a:p>
        </p:txBody>
      </p:sp>
      <p:sp>
        <p:nvSpPr>
          <p:cNvPr id="452" name="Google Shape;452;p40"/>
          <p:cNvSpPr/>
          <p:nvPr/>
        </p:nvSpPr>
        <p:spPr>
          <a:xfrm>
            <a:off x="7654675" y="3347650"/>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0"/>
          <p:cNvSpPr/>
          <p:nvPr/>
        </p:nvSpPr>
        <p:spPr>
          <a:xfrm>
            <a:off x="5348000" y="3711400"/>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0"/>
          <p:cNvSpPr/>
          <p:nvPr/>
        </p:nvSpPr>
        <p:spPr>
          <a:xfrm>
            <a:off x="6898000" y="446900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0"/>
          <p:cNvSpPr/>
          <p:nvPr/>
        </p:nvSpPr>
        <p:spPr>
          <a:xfrm>
            <a:off x="6439700" y="3095800"/>
            <a:ext cx="111900" cy="11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0"/>
          <p:cNvSpPr/>
          <p:nvPr/>
        </p:nvSpPr>
        <p:spPr>
          <a:xfrm>
            <a:off x="7654675" y="2174925"/>
            <a:ext cx="111900" cy="111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0"/>
          <p:cNvSpPr/>
          <p:nvPr/>
        </p:nvSpPr>
        <p:spPr>
          <a:xfrm>
            <a:off x="5348000" y="454157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0"/>
          <p:cNvSpPr/>
          <p:nvPr/>
        </p:nvSpPr>
        <p:spPr>
          <a:xfrm>
            <a:off x="7654675" y="425845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0"/>
          <p:cNvSpPr/>
          <p:nvPr/>
        </p:nvSpPr>
        <p:spPr>
          <a:xfrm>
            <a:off x="5082650" y="2205125"/>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0" name="Google Shape;460;p40"/>
          <p:cNvPicPr preferRelativeResize="0"/>
          <p:nvPr/>
        </p:nvPicPr>
        <p:blipFill>
          <a:blip r:embed="rId3">
            <a:alphaModFix/>
          </a:blip>
          <a:stretch>
            <a:fillRect/>
          </a:stretch>
        </p:blipFill>
        <p:spPr>
          <a:xfrm>
            <a:off x="244550" y="3207700"/>
            <a:ext cx="4271400" cy="8190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Dwork fast variable radii</a:t>
            </a:r>
            <a:endParaRPr/>
          </a:p>
          <a:p>
            <a:pPr indent="0" lvl="0" marL="0" rtl="0" algn="l">
              <a:spcBef>
                <a:spcPts val="0"/>
              </a:spcBef>
              <a:spcAft>
                <a:spcPts val="0"/>
              </a:spcAft>
              <a:buNone/>
            </a:pPr>
            <a:r>
              <a:t/>
            </a:r>
            <a:endParaRPr/>
          </a:p>
        </p:txBody>
      </p:sp>
      <p:graphicFrame>
        <p:nvGraphicFramePr>
          <p:cNvPr id="466" name="Google Shape;466;p41"/>
          <p:cNvGraphicFramePr/>
          <p:nvPr/>
        </p:nvGraphicFramePr>
        <p:xfrm>
          <a:off x="4883800" y="1667675"/>
          <a:ext cx="3000000" cy="3000000"/>
        </p:xfrm>
        <a:graphic>
          <a:graphicData uri="http://schemas.openxmlformats.org/drawingml/2006/table">
            <a:tbl>
              <a:tblPr>
                <a:noFill/>
                <a:tableStyleId>{9E255777-8645-4311-8830-7878CF01E18F}</a:tableStyleId>
              </a:tblPr>
              <a:tblGrid>
                <a:gridCol w="382850"/>
                <a:gridCol w="382850"/>
                <a:gridCol w="382850"/>
                <a:gridCol w="382850"/>
                <a:gridCol w="382850"/>
                <a:gridCol w="382850"/>
                <a:gridCol w="382850"/>
                <a:gridCol w="382850"/>
              </a:tblGrid>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GB"/>
                        <a:t>1</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GB"/>
                        <a:t>1</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solidFill>
                            <a:srgbClr val="00FF00"/>
                          </a:solidFill>
                        </a:rPr>
                        <a:t>1</a:t>
                      </a:r>
                      <a:endParaRPr>
                        <a:solidFill>
                          <a:srgbClr val="00FF00"/>
                        </a:solidFill>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sz="1000"/>
                        <a:t>1,2</a:t>
                      </a:r>
                      <a:endParaRPr sz="1000"/>
                    </a:p>
                  </a:txBody>
                  <a:tcPr marT="91425" marB="91425" marR="91425" marL="91425">
                    <a:solidFill>
                      <a:schemeClr val="dk1"/>
                    </a:solidFill>
                  </a:tcPr>
                </a:tc>
                <a:tc>
                  <a:txBody>
                    <a:bodyPr/>
                    <a:lstStyle/>
                    <a:p>
                      <a:pPr indent="0" lvl="0" marL="0" rtl="0" algn="l">
                        <a:spcBef>
                          <a:spcPts val="0"/>
                        </a:spcBef>
                        <a:spcAft>
                          <a:spcPts val="0"/>
                        </a:spcAft>
                        <a:buNone/>
                      </a:pPr>
                      <a:r>
                        <a:rPr lang="en-GB" sz="900"/>
                        <a:t>1,</a:t>
                      </a:r>
                      <a:r>
                        <a:rPr lang="en-GB" sz="900">
                          <a:solidFill>
                            <a:srgbClr val="00FF00"/>
                          </a:solidFill>
                        </a:rPr>
                        <a:t>2</a:t>
                      </a:r>
                      <a:endParaRPr sz="900">
                        <a:solidFill>
                          <a:srgbClr val="00FF00"/>
                        </a:solidFill>
                      </a:endParaRPr>
                    </a:p>
                  </a:txBody>
                  <a:tcPr marT="91425" marB="91425" marR="91425" marL="91425">
                    <a:solidFill>
                      <a:schemeClr val="dk1"/>
                    </a:solidFill>
                  </a:tcPr>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r>
              <a:tr h="189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sz="1000"/>
                        <a:t>1,2</a:t>
                      </a:r>
                      <a:endParaRPr/>
                    </a:p>
                  </a:txBody>
                  <a:tcPr marT="91425" marB="91425" marR="91425" marL="91425">
                    <a:solidFill>
                      <a:schemeClr val="dk1"/>
                    </a:solidFill>
                  </a:tcPr>
                </a:tc>
              </a:tr>
            </a:tbl>
          </a:graphicData>
        </a:graphic>
      </p:graphicFrame>
      <p:sp>
        <p:nvSpPr>
          <p:cNvPr id="467" name="Google Shape;467;p41"/>
          <p:cNvSpPr txBox="1"/>
          <p:nvPr/>
        </p:nvSpPr>
        <p:spPr>
          <a:xfrm>
            <a:off x="8005650" y="3095800"/>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468" name="Google Shape;468;p41"/>
          <p:cNvSpPr txBox="1"/>
          <p:nvPr/>
        </p:nvSpPr>
        <p:spPr>
          <a:xfrm>
            <a:off x="6194700" y="1303475"/>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469" name="Google Shape;469;p41"/>
          <p:cNvSpPr/>
          <p:nvPr/>
        </p:nvSpPr>
        <p:spPr>
          <a:xfrm>
            <a:off x="6439700" y="3095800"/>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470" name="Google Shape;470;p41"/>
          <p:cNvGraphicFramePr/>
          <p:nvPr/>
        </p:nvGraphicFramePr>
        <p:xfrm>
          <a:off x="311700" y="1766788"/>
          <a:ext cx="3000000" cy="3000000"/>
        </p:xfrm>
        <a:graphic>
          <a:graphicData uri="http://schemas.openxmlformats.org/drawingml/2006/table">
            <a:tbl>
              <a:tblPr>
                <a:noFill/>
                <a:tableStyleId>{9E255777-8645-4311-8830-7878CF01E18F}</a:tableStyleId>
              </a:tblPr>
              <a:tblGrid>
                <a:gridCol w="382850"/>
                <a:gridCol w="382850"/>
                <a:gridCol w="382850"/>
                <a:gridCol w="382850"/>
                <a:gridCol w="382850"/>
                <a:gridCol w="382850"/>
                <a:gridCol w="382850"/>
                <a:gridCol w="382850"/>
              </a:tblGrid>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9E9E9E"/>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GB"/>
                        <a:t>1</a:t>
                      </a:r>
                      <a:endParaRPr/>
                    </a:p>
                  </a:txBody>
                  <a:tcPr marT="91425" marB="91425" marR="91425" marL="91425">
                    <a:lnT cap="flat" cmpd="sng" w="9525">
                      <a:solidFill>
                        <a:srgbClr val="9E9E9E"/>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lnT cap="flat" cmpd="sng" w="9525">
                      <a:solidFill>
                        <a:srgbClr val="9E9E9E"/>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solidFill>
                            <a:srgbClr val="00FF00"/>
                          </a:solidFill>
                        </a:rPr>
                        <a:t>1</a:t>
                      </a:r>
                      <a:endParaRPr>
                        <a:solidFill>
                          <a:srgbClr val="00FF00"/>
                        </a:solidFill>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r>
              <a:tr h="2082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1</a:t>
                      </a:r>
                      <a:endParaRPr/>
                    </a:p>
                  </a:txBody>
                  <a:tcPr marT="91425" marB="91425" marR="91425" marL="91425">
                    <a:solidFill>
                      <a:schemeClr val="dk1"/>
                    </a:solidFill>
                  </a:tcPr>
                </a:tc>
                <a:tc>
                  <a:txBody>
                    <a:bodyPr/>
                    <a:lstStyle/>
                    <a:p>
                      <a:pPr indent="0" lvl="0" marL="0" rtl="0" algn="l">
                        <a:spcBef>
                          <a:spcPts val="0"/>
                        </a:spcBef>
                        <a:spcAft>
                          <a:spcPts val="0"/>
                        </a:spcAft>
                        <a:buNone/>
                      </a:pPr>
                      <a:r>
                        <a:t/>
                      </a:r>
                      <a:endParaRPr/>
                    </a:p>
                  </a:txBody>
                  <a:tcPr marT="91425" marB="91425" marR="91425" marL="91425"/>
                </a:tc>
              </a:tr>
              <a:tr h="189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471" name="Google Shape;471;p41"/>
          <p:cNvSpPr txBox="1"/>
          <p:nvPr/>
        </p:nvSpPr>
        <p:spPr>
          <a:xfrm>
            <a:off x="3433550" y="3194913"/>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472" name="Google Shape;472;p41"/>
          <p:cNvSpPr txBox="1"/>
          <p:nvPr/>
        </p:nvSpPr>
        <p:spPr>
          <a:xfrm>
            <a:off x="1622600" y="1402588"/>
            <a:ext cx="4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Average"/>
                <a:ea typeface="Average"/>
                <a:cs typeface="Average"/>
                <a:sym typeface="Average"/>
              </a:rPr>
              <a:t>5m</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473" name="Google Shape;473;p41"/>
          <p:cNvSpPr/>
          <p:nvPr/>
        </p:nvSpPr>
        <p:spPr>
          <a:xfrm>
            <a:off x="1867600" y="3194913"/>
            <a:ext cx="111900" cy="111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1"/>
          <p:cNvSpPr/>
          <p:nvPr/>
        </p:nvSpPr>
        <p:spPr>
          <a:xfrm>
            <a:off x="7452825" y="4174475"/>
            <a:ext cx="111900" cy="111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1"/>
          <p:cNvSpPr/>
          <p:nvPr/>
        </p:nvSpPr>
        <p:spPr>
          <a:xfrm>
            <a:off x="887647" y="2203795"/>
            <a:ext cx="2071800" cy="20619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1"/>
          <p:cNvSpPr/>
          <p:nvPr/>
        </p:nvSpPr>
        <p:spPr>
          <a:xfrm>
            <a:off x="6953774" y="3677979"/>
            <a:ext cx="1110000" cy="1104900"/>
          </a:xfrm>
          <a:prstGeom prst="ellipse">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Brief</a:t>
            </a:r>
            <a:endParaRPr/>
          </a:p>
        </p:txBody>
      </p:sp>
      <p:sp>
        <p:nvSpPr>
          <p:cNvPr id="73" name="Google Shape;73;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As part of the game the player has a miniature city which reflects the players growth and prosperity throughout the game. A dense city tall buildings and sprawl represents a successful playthrough.</a:t>
            </a:r>
            <a:endParaRPr/>
          </a:p>
          <a:p>
            <a:pPr indent="-342900" lvl="0" marL="457200" rtl="0" algn="l">
              <a:spcBef>
                <a:spcPts val="0"/>
              </a:spcBef>
              <a:spcAft>
                <a:spcPts val="0"/>
              </a:spcAft>
              <a:buSzPts val="1800"/>
              <a:buChar char="●"/>
            </a:pPr>
            <a:r>
              <a:rPr lang="en-GB"/>
              <a:t>Over the course of the game the </a:t>
            </a:r>
            <a:r>
              <a:rPr lang="en-GB"/>
              <a:t>city</a:t>
            </a:r>
            <a:r>
              <a:rPr lang="en-GB"/>
              <a:t> should expand outward and upward.</a:t>
            </a:r>
            <a:endParaRPr/>
          </a:p>
          <a:p>
            <a:pPr indent="-342900" lvl="0" marL="457200" rtl="0" algn="l">
              <a:spcBef>
                <a:spcPts val="0"/>
              </a:spcBef>
              <a:spcAft>
                <a:spcPts val="0"/>
              </a:spcAft>
              <a:buSzPts val="1800"/>
              <a:buChar char="●"/>
            </a:pPr>
            <a:r>
              <a:rPr lang="en-GB"/>
              <a:t>Your solution should allow for individual parts of the city to be swapped out for larger ones without compromising the layout of the city.</a:t>
            </a:r>
            <a:endParaRPr/>
          </a:p>
          <a:p>
            <a:pPr indent="-342900" lvl="0" marL="457200" rtl="0" algn="l">
              <a:spcBef>
                <a:spcPts val="0"/>
              </a:spcBef>
              <a:spcAft>
                <a:spcPts val="0"/>
              </a:spcAft>
              <a:buSzPts val="1800"/>
              <a:buChar char="●"/>
            </a:pPr>
            <a:r>
              <a:rPr lang="en-GB"/>
              <a:t>Your city should have a central building larger than the others which is always present.</a:t>
            </a:r>
            <a:endParaRPr/>
          </a:p>
          <a:p>
            <a:pPr indent="-342900" lvl="0" marL="457200" rtl="0" algn="l">
              <a:spcBef>
                <a:spcPts val="0"/>
              </a:spcBef>
              <a:spcAft>
                <a:spcPts val="0"/>
              </a:spcAft>
              <a:buSzPts val="1800"/>
              <a:buChar char="●"/>
            </a:pPr>
            <a:r>
              <a:rPr lang="en-GB"/>
              <a:t>You will be given some assets to start prototyping which will replaced later.</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Working</a:t>
            </a:r>
            <a:endParaRPr/>
          </a:p>
        </p:txBody>
      </p:sp>
      <p:sp>
        <p:nvSpPr>
          <p:cNvPr id="482" name="Google Shape;482;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483" name="Google Shape;483;p42"/>
          <p:cNvPicPr preferRelativeResize="0"/>
          <p:nvPr/>
        </p:nvPicPr>
        <p:blipFill>
          <a:blip r:embed="rId3">
            <a:alphaModFix/>
          </a:blip>
          <a:stretch>
            <a:fillRect/>
          </a:stretch>
        </p:blipFill>
        <p:spPr>
          <a:xfrm>
            <a:off x="2103112" y="1152475"/>
            <a:ext cx="4937780" cy="34164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87" name="Shape 487"/>
        <p:cNvGrpSpPr/>
        <p:nvPr/>
      </p:nvGrpSpPr>
      <p:grpSpPr>
        <a:xfrm>
          <a:off x="0" y="0"/>
          <a:ext cx="0" cy="0"/>
          <a:chOff x="0" y="0"/>
          <a:chExt cx="0" cy="0"/>
        </a:xfrm>
      </p:grpSpPr>
      <p:sp>
        <p:nvSpPr>
          <p:cNvPr id="488" name="Google Shape;488;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Dwork fast variable radii</a:t>
            </a:r>
            <a:endParaRPr/>
          </a:p>
        </p:txBody>
      </p:sp>
      <p:sp>
        <p:nvSpPr>
          <p:cNvPr id="489" name="Google Shape;489;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a:t>Show ms improvement</a:t>
            </a:r>
            <a:br>
              <a:rPr lang="en-GB"/>
            </a:br>
            <a:br>
              <a:rPr lang="en-GB"/>
            </a:br>
            <a:r>
              <a:rPr lang="en-GB" u="sng">
                <a:solidFill>
                  <a:schemeClr val="hlink"/>
                </a:solidFill>
                <a:hlinkClick r:id="rId3"/>
              </a:rPr>
              <a:t>https://www.ncbi.nlm.nih.gov/pmc/articles/PMC7878411/</a:t>
            </a:r>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1200"/>
              </a:spcBef>
              <a:spcAft>
                <a:spcPts val="0"/>
              </a:spcAft>
              <a:buClr>
                <a:schemeClr val="dk1"/>
              </a:buClr>
              <a:buSzPts val="1100"/>
              <a:buFont typeface="Arial"/>
              <a:buNone/>
            </a:pPr>
            <a:r>
              <a:rPr lang="en-GB" u="sng">
                <a:solidFill>
                  <a:schemeClr val="hlink"/>
                </a:solidFill>
                <a:hlinkClick r:id="rId4"/>
              </a:rPr>
              <a:t>https://www.youtube.com/watch?v=ITsvn4wAvCw&amp;ab_channel=NicholasDwork</a:t>
            </a:r>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1200"/>
              </a:spcBef>
              <a:spcAft>
                <a:spcPts val="1200"/>
              </a:spcAft>
              <a:buClr>
                <a:schemeClr val="dk1"/>
              </a:buClr>
              <a:buSzPts val="1100"/>
              <a:buFont typeface="Arial"/>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How do we decide which points/building have larger radii</a:t>
            </a:r>
            <a:endParaRPr/>
          </a:p>
          <a:p>
            <a:pPr indent="0" lvl="0" marL="0" rtl="0" algn="l">
              <a:spcBef>
                <a:spcPts val="0"/>
              </a:spcBef>
              <a:spcAft>
                <a:spcPts val="0"/>
              </a:spcAft>
              <a:buNone/>
            </a:pPr>
            <a:r>
              <a:t/>
            </a:r>
            <a:endParaRPr/>
          </a:p>
        </p:txBody>
      </p:sp>
      <p:pic>
        <p:nvPicPr>
          <p:cNvPr id="495" name="Google Shape;495;p44"/>
          <p:cNvPicPr preferRelativeResize="0"/>
          <p:nvPr/>
        </p:nvPicPr>
        <p:blipFill>
          <a:blip r:embed="rId3">
            <a:alphaModFix/>
          </a:blip>
          <a:stretch>
            <a:fillRect/>
          </a:stretch>
        </p:blipFill>
        <p:spPr>
          <a:xfrm>
            <a:off x="548700" y="1832427"/>
            <a:ext cx="3483375" cy="2457700"/>
          </a:xfrm>
          <a:prstGeom prst="rect">
            <a:avLst/>
          </a:prstGeom>
          <a:noFill/>
          <a:ln>
            <a:noFill/>
          </a:ln>
        </p:spPr>
      </p:pic>
      <p:pic>
        <p:nvPicPr>
          <p:cNvPr id="496" name="Google Shape;496;p44"/>
          <p:cNvPicPr preferRelativeResize="0"/>
          <p:nvPr/>
        </p:nvPicPr>
        <p:blipFill>
          <a:blip r:embed="rId4">
            <a:alphaModFix/>
          </a:blip>
          <a:stretch>
            <a:fillRect/>
          </a:stretch>
        </p:blipFill>
        <p:spPr>
          <a:xfrm>
            <a:off x="4081101" y="1594025"/>
            <a:ext cx="4807123" cy="293450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In Action</a:t>
            </a:r>
            <a:endParaRPr/>
          </a:p>
        </p:txBody>
      </p:sp>
      <p:sp>
        <p:nvSpPr>
          <p:cNvPr id="502" name="Google Shape;502;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503" name="Google Shape;503;p45"/>
          <p:cNvPicPr preferRelativeResize="0"/>
          <p:nvPr/>
        </p:nvPicPr>
        <p:blipFill>
          <a:blip r:embed="rId3">
            <a:alphaModFix/>
          </a:blip>
          <a:stretch>
            <a:fillRect/>
          </a:stretch>
        </p:blipFill>
        <p:spPr>
          <a:xfrm>
            <a:off x="2580928" y="865162"/>
            <a:ext cx="3982146" cy="399102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Adding some noise to our density sampling</a:t>
            </a:r>
            <a:endParaRPr/>
          </a:p>
        </p:txBody>
      </p:sp>
      <p:sp>
        <p:nvSpPr>
          <p:cNvPr id="509" name="Google Shape;509;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510" name="Google Shape;510;p46"/>
          <p:cNvPicPr preferRelativeResize="0"/>
          <p:nvPr/>
        </p:nvPicPr>
        <p:blipFill>
          <a:blip r:embed="rId3">
            <a:alphaModFix/>
          </a:blip>
          <a:stretch>
            <a:fillRect/>
          </a:stretch>
        </p:blipFill>
        <p:spPr>
          <a:xfrm>
            <a:off x="1683104" y="1152475"/>
            <a:ext cx="5777783" cy="341639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Adding override system for </a:t>
            </a:r>
            <a:r>
              <a:rPr lang="en-GB"/>
              <a:t>evolving</a:t>
            </a:r>
            <a:r>
              <a:rPr lang="en-GB"/>
              <a:t> city</a:t>
            </a:r>
            <a:endParaRPr/>
          </a:p>
        </p:txBody>
      </p:sp>
      <p:sp>
        <p:nvSpPr>
          <p:cNvPr id="516" name="Google Shape;516;p4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517" name="Google Shape;517;p47"/>
          <p:cNvPicPr preferRelativeResize="0"/>
          <p:nvPr/>
        </p:nvPicPr>
        <p:blipFill>
          <a:blip r:embed="rId3">
            <a:alphaModFix/>
          </a:blip>
          <a:stretch>
            <a:fillRect/>
          </a:stretch>
        </p:blipFill>
        <p:spPr>
          <a:xfrm>
            <a:off x="4316977" y="1525725"/>
            <a:ext cx="4515324" cy="2669900"/>
          </a:xfrm>
          <a:prstGeom prst="rect">
            <a:avLst/>
          </a:prstGeom>
          <a:noFill/>
          <a:ln>
            <a:noFill/>
          </a:ln>
        </p:spPr>
      </p:pic>
      <p:pic>
        <p:nvPicPr>
          <p:cNvPr id="518" name="Google Shape;518;p47"/>
          <p:cNvPicPr preferRelativeResize="0"/>
          <p:nvPr/>
        </p:nvPicPr>
        <p:blipFill>
          <a:blip r:embed="rId4">
            <a:alphaModFix/>
          </a:blip>
          <a:stretch>
            <a:fillRect/>
          </a:stretch>
        </p:blipFill>
        <p:spPr>
          <a:xfrm>
            <a:off x="311700" y="1525713"/>
            <a:ext cx="3599775" cy="26699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Adding override system for evolving city</a:t>
            </a:r>
            <a:endParaRPr/>
          </a:p>
        </p:txBody>
      </p:sp>
      <p:sp>
        <p:nvSpPr>
          <p:cNvPr id="524" name="Google Shape;524;p4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525" name="Google Shape;525;p48"/>
          <p:cNvPicPr preferRelativeResize="0"/>
          <p:nvPr/>
        </p:nvPicPr>
        <p:blipFill>
          <a:blip r:embed="rId3">
            <a:alphaModFix/>
          </a:blip>
          <a:stretch>
            <a:fillRect/>
          </a:stretch>
        </p:blipFill>
        <p:spPr>
          <a:xfrm>
            <a:off x="311700" y="1525725"/>
            <a:ext cx="3641787" cy="2669900"/>
          </a:xfrm>
          <a:prstGeom prst="rect">
            <a:avLst/>
          </a:prstGeom>
          <a:noFill/>
          <a:ln>
            <a:noFill/>
          </a:ln>
        </p:spPr>
      </p:pic>
      <p:pic>
        <p:nvPicPr>
          <p:cNvPr id="526" name="Google Shape;526;p48"/>
          <p:cNvPicPr preferRelativeResize="0"/>
          <p:nvPr/>
        </p:nvPicPr>
        <p:blipFill>
          <a:blip r:embed="rId4">
            <a:alphaModFix/>
          </a:blip>
          <a:stretch>
            <a:fillRect/>
          </a:stretch>
        </p:blipFill>
        <p:spPr>
          <a:xfrm>
            <a:off x="4316988" y="1525725"/>
            <a:ext cx="4515313" cy="26699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Customisation</a:t>
            </a:r>
            <a:endParaRPr/>
          </a:p>
        </p:txBody>
      </p:sp>
      <p:sp>
        <p:nvSpPr>
          <p:cNvPr id="532" name="Google Shape;532;p4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533" name="Google Shape;533;p49"/>
          <p:cNvPicPr preferRelativeResize="0"/>
          <p:nvPr/>
        </p:nvPicPr>
        <p:blipFill>
          <a:blip r:embed="rId3">
            <a:alphaModFix/>
          </a:blip>
          <a:stretch>
            <a:fillRect/>
          </a:stretch>
        </p:blipFill>
        <p:spPr>
          <a:xfrm>
            <a:off x="311693" y="1152471"/>
            <a:ext cx="5574557" cy="3416400"/>
          </a:xfrm>
          <a:prstGeom prst="rect">
            <a:avLst/>
          </a:prstGeom>
          <a:noFill/>
          <a:ln>
            <a:noFill/>
          </a:ln>
        </p:spPr>
      </p:pic>
      <p:pic>
        <p:nvPicPr>
          <p:cNvPr id="534" name="Google Shape;534;p49"/>
          <p:cNvPicPr preferRelativeResize="0"/>
          <p:nvPr/>
        </p:nvPicPr>
        <p:blipFill>
          <a:blip r:embed="rId4">
            <a:alphaModFix/>
          </a:blip>
          <a:stretch>
            <a:fillRect/>
          </a:stretch>
        </p:blipFill>
        <p:spPr>
          <a:xfrm>
            <a:off x="6627188" y="3815347"/>
            <a:ext cx="1775575" cy="753525"/>
          </a:xfrm>
          <a:prstGeom prst="rect">
            <a:avLst/>
          </a:prstGeom>
          <a:noFill/>
          <a:ln>
            <a:noFill/>
          </a:ln>
        </p:spPr>
      </p:pic>
      <p:pic>
        <p:nvPicPr>
          <p:cNvPr id="535" name="Google Shape;535;p49"/>
          <p:cNvPicPr preferRelativeResize="0"/>
          <p:nvPr/>
        </p:nvPicPr>
        <p:blipFill>
          <a:blip r:embed="rId5">
            <a:alphaModFix/>
          </a:blip>
          <a:stretch>
            <a:fillRect/>
          </a:stretch>
        </p:blipFill>
        <p:spPr>
          <a:xfrm>
            <a:off x="6627200" y="1152475"/>
            <a:ext cx="1775576" cy="2633813"/>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39" name="Shape 539"/>
        <p:cNvGrpSpPr/>
        <p:nvPr/>
      </p:nvGrpSpPr>
      <p:grpSpPr>
        <a:xfrm>
          <a:off x="0" y="0"/>
          <a:ext cx="0" cy="0"/>
          <a:chOff x="0" y="0"/>
          <a:chExt cx="0" cy="0"/>
        </a:xfrm>
      </p:grpSpPr>
      <p:sp>
        <p:nvSpPr>
          <p:cNvPr id="540" name="Google Shape;540;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Demo?</a:t>
            </a:r>
            <a:endParaRPr/>
          </a:p>
        </p:txBody>
      </p:sp>
      <p:sp>
        <p:nvSpPr>
          <p:cNvPr id="541" name="Google Shape;541;p5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Future Stuff</a:t>
            </a:r>
            <a:endParaRPr/>
          </a:p>
        </p:txBody>
      </p:sp>
      <p:sp>
        <p:nvSpPr>
          <p:cNvPr id="547" name="Google Shape;547;p5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Conforming to wi</a:t>
            </a:r>
            <a:r>
              <a:rPr lang="en-GB"/>
              <a:t>t</a:t>
            </a:r>
            <a:r>
              <a:rPr lang="en-GB"/>
              <a:t>h terrain better/bodies of water</a:t>
            </a:r>
            <a:endParaRPr/>
          </a:p>
          <a:p>
            <a:pPr indent="0" lvl="0" marL="0" rtl="0" algn="l">
              <a:spcBef>
                <a:spcPts val="1200"/>
              </a:spcBef>
              <a:spcAft>
                <a:spcPts val="0"/>
              </a:spcAft>
              <a:buNone/>
            </a:pPr>
            <a:r>
              <a:rPr lang="en-GB"/>
              <a:t>Adding aqueducts</a:t>
            </a:r>
            <a:endParaRPr/>
          </a:p>
          <a:p>
            <a:pPr indent="0" lvl="0" marL="0" rtl="0" algn="l">
              <a:spcBef>
                <a:spcPts val="1200"/>
              </a:spcBef>
              <a:spcAft>
                <a:spcPts val="0"/>
              </a:spcAft>
              <a:buNone/>
            </a:pPr>
            <a:r>
              <a:rPr lang="en-GB"/>
              <a:t>Adding walls</a:t>
            </a:r>
            <a:endParaRPr/>
          </a:p>
          <a:p>
            <a:pPr indent="0" lvl="0" marL="0" rtl="0" algn="l">
              <a:spcBef>
                <a:spcPts val="1200"/>
              </a:spcBef>
              <a:spcAft>
                <a:spcPts val="0"/>
              </a:spcAft>
              <a:buNone/>
            </a:pPr>
            <a:r>
              <a:rPr lang="en-GB"/>
              <a:t>Adding roads</a:t>
            </a:r>
            <a:endParaRPr/>
          </a:p>
          <a:p>
            <a:pPr indent="0" lvl="0" marL="0" rtl="0" algn="l">
              <a:spcBef>
                <a:spcPts val="1200"/>
              </a:spcBef>
              <a:spcAft>
                <a:spcPts val="1200"/>
              </a:spcAft>
              <a:buNone/>
            </a:pPr>
            <a:r>
              <a:rPr lang="en-GB"/>
              <a:t>Adding foliage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Brief</a:t>
            </a:r>
            <a:endParaRPr/>
          </a:p>
        </p:txBody>
      </p:sp>
      <p:sp>
        <p:nvSpPr>
          <p:cNvPr id="79" name="Google Shape;79;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Requirements</a:t>
            </a:r>
            <a:endParaRPr/>
          </a:p>
          <a:p>
            <a:pPr indent="-342900" lvl="0" marL="457200" rtl="0" algn="l">
              <a:spcBef>
                <a:spcPts val="1200"/>
              </a:spcBef>
              <a:spcAft>
                <a:spcPts val="0"/>
              </a:spcAft>
              <a:buSzPts val="1800"/>
              <a:buChar char="●"/>
            </a:pPr>
            <a:r>
              <a:rPr lang="en-GB"/>
              <a:t>The designer doesn't want the city to follow a simple grid pattern, instead they want something more ‘irregular’.</a:t>
            </a:r>
            <a:endParaRPr/>
          </a:p>
          <a:p>
            <a:pPr indent="-342900" lvl="0" marL="457200" rtl="0" algn="l">
              <a:spcBef>
                <a:spcPts val="0"/>
              </a:spcBef>
              <a:spcAft>
                <a:spcPts val="0"/>
              </a:spcAft>
              <a:buSzPts val="1800"/>
              <a:buChar char="●"/>
            </a:pPr>
            <a:r>
              <a:rPr lang="en-GB"/>
              <a:t>The designer wants the individual elements of the city to not overlap.</a:t>
            </a:r>
            <a:endParaRPr/>
          </a:p>
          <a:p>
            <a:pPr indent="-342900" lvl="0" marL="457200" rtl="0" algn="l">
              <a:spcBef>
                <a:spcPts val="0"/>
              </a:spcBef>
              <a:spcAft>
                <a:spcPts val="0"/>
              </a:spcAft>
              <a:buSzPts val="1800"/>
              <a:buChar char="●"/>
            </a:pPr>
            <a:r>
              <a:rPr lang="en-GB"/>
              <a:t>The designer wants to be able to tweak the </a:t>
            </a:r>
            <a:r>
              <a:rPr lang="en-GB"/>
              <a:t>distribution</a:t>
            </a:r>
            <a:r>
              <a:rPr lang="en-GB"/>
              <a:t> of buildings in the city.</a:t>
            </a:r>
            <a:endParaRPr/>
          </a:p>
          <a:p>
            <a:pPr indent="-342900" lvl="0" marL="457200" rtl="0" algn="l">
              <a:spcBef>
                <a:spcPts val="0"/>
              </a:spcBef>
              <a:spcAft>
                <a:spcPts val="0"/>
              </a:spcAft>
              <a:buSzPts val="1800"/>
              <a:buChar char="●"/>
            </a:pPr>
            <a:r>
              <a:rPr lang="en-GB"/>
              <a:t>The </a:t>
            </a:r>
            <a:r>
              <a:rPr lang="en-GB"/>
              <a:t>designer wants the </a:t>
            </a:r>
            <a:r>
              <a:rPr lang="en-GB"/>
              <a:t>city to conform to </a:t>
            </a:r>
            <a:r>
              <a:rPr lang="en-GB"/>
              <a:t>the</a:t>
            </a:r>
            <a:r>
              <a:rPr lang="en-GB"/>
              <a:t> terrain its placed on.</a:t>
            </a:r>
            <a:endParaRPr/>
          </a:p>
          <a:p>
            <a:pPr indent="0" lvl="0" marL="0" rtl="0" algn="l">
              <a:spcBef>
                <a:spcPts val="1200"/>
              </a:spcBef>
              <a:spcAft>
                <a:spcPts val="0"/>
              </a:spcAft>
              <a:buNone/>
            </a:pPr>
            <a:r>
              <a:rPr lang="en-GB"/>
              <a:t>Limits</a:t>
            </a:r>
            <a:endParaRPr/>
          </a:p>
          <a:p>
            <a:pPr indent="-342900" lvl="0" marL="457200" rtl="0" algn="l">
              <a:spcBef>
                <a:spcPts val="1200"/>
              </a:spcBef>
              <a:spcAft>
                <a:spcPts val="0"/>
              </a:spcAft>
              <a:buSzPts val="1800"/>
              <a:buChar char="●"/>
            </a:pPr>
            <a:r>
              <a:rPr lang="en-GB"/>
              <a:t>The city has a maximum size, width and height, after which it won't expand.</a:t>
            </a:r>
            <a:endParaRPr/>
          </a:p>
          <a:p>
            <a:pPr indent="-342900" lvl="0" marL="457200" rtl="0" algn="l">
              <a:spcBef>
                <a:spcPts val="0"/>
              </a:spcBef>
              <a:spcAft>
                <a:spcPts val="0"/>
              </a:spcAft>
              <a:buSzPts val="1800"/>
              <a:buChar char="●"/>
            </a:pPr>
            <a:r>
              <a:rPr lang="en-GB"/>
              <a:t>The city only needs to be represented by single buildings (no roads, trees, etc.).</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5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Other Branches</a:t>
            </a:r>
            <a:endParaRPr/>
          </a:p>
        </p:txBody>
      </p:sp>
      <p:sp>
        <p:nvSpPr>
          <p:cNvPr id="553" name="Google Shape;553;p5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554" name="Google Shape;554;p52"/>
          <p:cNvPicPr preferRelativeResize="0"/>
          <p:nvPr/>
        </p:nvPicPr>
        <p:blipFill>
          <a:blip r:embed="rId3">
            <a:alphaModFix/>
          </a:blip>
          <a:stretch>
            <a:fillRect/>
          </a:stretch>
        </p:blipFill>
        <p:spPr>
          <a:xfrm>
            <a:off x="311700" y="1739025"/>
            <a:ext cx="3988100" cy="2243300"/>
          </a:xfrm>
          <a:prstGeom prst="rect">
            <a:avLst/>
          </a:prstGeom>
          <a:noFill/>
          <a:ln>
            <a:noFill/>
          </a:ln>
        </p:spPr>
      </p:pic>
      <p:pic>
        <p:nvPicPr>
          <p:cNvPr id="555" name="Google Shape;555;p52"/>
          <p:cNvPicPr preferRelativeResize="0"/>
          <p:nvPr/>
        </p:nvPicPr>
        <p:blipFill>
          <a:blip r:embed="rId4">
            <a:alphaModFix/>
          </a:blip>
          <a:stretch>
            <a:fillRect/>
          </a:stretch>
        </p:blipFill>
        <p:spPr>
          <a:xfrm>
            <a:off x="4936525" y="1823424"/>
            <a:ext cx="3895776" cy="207450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Other Branches</a:t>
            </a:r>
            <a:endParaRPr/>
          </a:p>
        </p:txBody>
      </p:sp>
      <p:sp>
        <p:nvSpPr>
          <p:cNvPr id="561" name="Google Shape;561;p5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562" name="Google Shape;562;p53"/>
          <p:cNvPicPr preferRelativeResize="0"/>
          <p:nvPr/>
        </p:nvPicPr>
        <p:blipFill>
          <a:blip r:embed="rId3">
            <a:alphaModFix/>
          </a:blip>
          <a:stretch>
            <a:fillRect/>
          </a:stretch>
        </p:blipFill>
        <p:spPr>
          <a:xfrm>
            <a:off x="311700" y="1692773"/>
            <a:ext cx="3950276" cy="2335799"/>
          </a:xfrm>
          <a:prstGeom prst="rect">
            <a:avLst/>
          </a:prstGeom>
          <a:noFill/>
          <a:ln>
            <a:noFill/>
          </a:ln>
        </p:spPr>
      </p:pic>
      <p:pic>
        <p:nvPicPr>
          <p:cNvPr id="563" name="Google Shape;563;p53"/>
          <p:cNvPicPr preferRelativeResize="0"/>
          <p:nvPr/>
        </p:nvPicPr>
        <p:blipFill>
          <a:blip r:embed="rId4">
            <a:alphaModFix/>
          </a:blip>
          <a:stretch>
            <a:fillRect/>
          </a:stretch>
        </p:blipFill>
        <p:spPr>
          <a:xfrm>
            <a:off x="4647028" y="1692775"/>
            <a:ext cx="4185272" cy="2335801"/>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67" name="Shape 567"/>
        <p:cNvGrpSpPr/>
        <p:nvPr/>
      </p:nvGrpSpPr>
      <p:grpSpPr>
        <a:xfrm>
          <a:off x="0" y="0"/>
          <a:ext cx="0" cy="0"/>
          <a:chOff x="0" y="0"/>
          <a:chExt cx="0" cy="0"/>
        </a:xfrm>
      </p:grpSpPr>
      <p:sp>
        <p:nvSpPr>
          <p:cNvPr id="568" name="Google Shape;568;p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Fast algorithm problem</a:t>
            </a:r>
            <a:endParaRPr/>
          </a:p>
        </p:txBody>
      </p:sp>
      <p:sp>
        <p:nvSpPr>
          <p:cNvPr id="569" name="Google Shape;569;p5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Can you spot the problem?</a:t>
            </a:r>
            <a:br>
              <a:rPr lang="en-GB"/>
            </a:br>
            <a:r>
              <a:rPr lang="en-GB"/>
              <a:t>SHow image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73" name="Shape 573"/>
        <p:cNvGrpSpPr/>
        <p:nvPr/>
      </p:nvGrpSpPr>
      <p:grpSpPr>
        <a:xfrm>
          <a:off x="0" y="0"/>
          <a:ext cx="0" cy="0"/>
          <a:chOff x="0" y="0"/>
          <a:chExt cx="0" cy="0"/>
        </a:xfrm>
      </p:grpSpPr>
      <p:sp>
        <p:nvSpPr>
          <p:cNvPr id="574" name="Google Shape;574;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OR we could have done this</a:t>
            </a:r>
            <a:endParaRPr/>
          </a:p>
        </p:txBody>
      </p:sp>
      <p:sp>
        <p:nvSpPr>
          <p:cNvPr id="575" name="Google Shape;575;p5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GB"/>
              <a:t>Idea -&gt; explanation -&gt; problem -&gt; remove idea</a:t>
            </a:r>
            <a:endParaRPr/>
          </a:p>
          <a:p>
            <a:pPr indent="-308610" lvl="0" marL="457200" rtl="0" algn="l">
              <a:spcBef>
                <a:spcPts val="1200"/>
              </a:spcBef>
              <a:spcAft>
                <a:spcPts val="0"/>
              </a:spcAft>
              <a:buSzPct val="100000"/>
              <a:buChar char="●"/>
            </a:pPr>
            <a:r>
              <a:rPr lang="en-GB"/>
              <a:t>Create texture(heightmap) with density and use x,y coord to instantiate asset position. -&gt; will need multiple textures for variation, not easy to change specifics. </a:t>
            </a:r>
            <a:endParaRPr/>
          </a:p>
          <a:p>
            <a:pPr indent="0" lvl="0" marL="0" rtl="0" algn="l">
              <a:spcBef>
                <a:spcPts val="1200"/>
              </a:spcBef>
              <a:spcAft>
                <a:spcPts val="0"/>
              </a:spcAft>
              <a:buNone/>
            </a:pPr>
            <a:r>
              <a:rPr lang="en-GB" u="sng">
                <a:solidFill>
                  <a:schemeClr val="hlink"/>
                </a:solidFill>
                <a:hlinkClick r:id="rId3"/>
              </a:rPr>
              <a:t>https://watabou.itch.io/medieval-fantasy-city-generator</a:t>
            </a:r>
            <a:endParaRPr/>
          </a:p>
          <a:p>
            <a:pPr indent="0" lvl="0" marL="0" rtl="0" algn="l">
              <a:spcBef>
                <a:spcPts val="1200"/>
              </a:spcBef>
              <a:spcAft>
                <a:spcPts val="0"/>
              </a:spcAft>
              <a:buNone/>
            </a:pPr>
            <a:r>
              <a:rPr lang="en-GB" u="sng">
                <a:solidFill>
                  <a:schemeClr val="hlink"/>
                </a:solidFill>
                <a:hlinkClick r:id="rId4"/>
              </a:rPr>
              <a:t>https://github.com/zulfajuniadi/TownGenerator</a:t>
            </a:r>
            <a:endParaRPr/>
          </a:p>
          <a:p>
            <a:pPr indent="0" lvl="0" marL="0" rtl="0" algn="l">
              <a:spcBef>
                <a:spcPts val="1200"/>
              </a:spcBef>
              <a:spcAft>
                <a:spcPts val="0"/>
              </a:spcAft>
              <a:buNone/>
            </a:pPr>
            <a:r>
              <a:rPr lang="en-GB" u="sng">
                <a:solidFill>
                  <a:schemeClr val="hlink"/>
                </a:solidFill>
                <a:hlinkClick r:id="rId5"/>
              </a:rPr>
              <a:t>https://watabou.itch.io/city-viewer</a:t>
            </a:r>
            <a:endParaRPr/>
          </a:p>
          <a:p>
            <a:pPr indent="0" lvl="0" marL="0" rtl="0" algn="l">
              <a:spcBef>
                <a:spcPts val="1200"/>
              </a:spcBef>
              <a:spcAft>
                <a:spcPts val="0"/>
              </a:spcAft>
              <a:buNone/>
            </a:pPr>
            <a:r>
              <a:rPr lang="en-GB" u="sng">
                <a:solidFill>
                  <a:schemeClr val="hlink"/>
                </a:solidFill>
                <a:hlinkClick r:id="rId6"/>
              </a:rPr>
              <a:t>https://forum.unity.com/threads/town-maker-procedural-village-town-city-generator.313197/</a:t>
            </a:r>
            <a:endParaRPr/>
          </a:p>
          <a:p>
            <a:pPr indent="0" lvl="0" marL="0" rtl="0" algn="l">
              <a:spcBef>
                <a:spcPts val="1200"/>
              </a:spcBef>
              <a:spcAft>
                <a:spcPts val="0"/>
              </a:spcAft>
              <a:buNone/>
            </a:pPr>
            <a:r>
              <a:rPr lang="en-GB" u="sng">
                <a:solidFill>
                  <a:schemeClr val="hlink"/>
                </a:solidFill>
                <a:hlinkClick r:id="rId7"/>
              </a:rPr>
              <a:t>https://www.google.com/url?sa=i&amp;url=https%3A%2F%2Fwww.youtube.com%2Fwatch%3Fv%3D0bcZb-SsnrA&amp;psig=AOvVaw3xrw68BaxRGxhshjTm0vJK&amp;ust=1677463596918000&amp;source=images&amp;cd=vfe&amp;ved=0CA8QjRxqFwoTCOjAnICNsv0CFQAAAAAdAAAAABBO</a:t>
            </a:r>
            <a:endParaRPr/>
          </a:p>
          <a:p>
            <a:pPr indent="0" lvl="0" marL="0" rtl="0" algn="l">
              <a:spcBef>
                <a:spcPts val="1200"/>
              </a:spcBef>
              <a:spcAft>
                <a:spcPts val="120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79" name="Shape 579"/>
        <p:cNvGrpSpPr/>
        <p:nvPr/>
      </p:nvGrpSpPr>
      <p:grpSpPr>
        <a:xfrm>
          <a:off x="0" y="0"/>
          <a:ext cx="0" cy="0"/>
          <a:chOff x="0" y="0"/>
          <a:chExt cx="0" cy="0"/>
        </a:xfrm>
      </p:grpSpPr>
      <p:sp>
        <p:nvSpPr>
          <p:cNvPr id="580" name="Google Shape;580;p5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581" name="Google Shape;581;p5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582" name="Google Shape;582;p56" title="x11ow0p5dkia1.mp4">
            <a:hlinkClick r:id="rId3"/>
          </p:cNvPr>
          <p:cNvPicPr preferRelativeResize="0"/>
          <p:nvPr/>
        </p:nvPicPr>
        <p:blipFill>
          <a:blip r:embed="rId4">
            <a:alphaModFix/>
          </a:blip>
          <a:stretch>
            <a:fillRect/>
          </a:stretch>
        </p:blipFill>
        <p:spPr>
          <a:xfrm>
            <a:off x="2164975" y="1146175"/>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2"/>
                                        </p:tgtEl>
                                        <p:attrNameLst>
                                          <p:attrName>style.visibility</p:attrName>
                                        </p:attrNameLst>
                                      </p:cBhvr>
                                      <p:to>
                                        <p:strVal val="visible"/>
                                      </p:to>
                                    </p:set>
                                    <p:animEffect filter="fade" transition="in">
                                      <p:cBhvr>
                                        <p:cTn dur="1000"/>
                                        <p:tgtEl>
                                          <p:spTgt spid="5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Game References</a:t>
            </a:r>
            <a:endParaRPr/>
          </a:p>
        </p:txBody>
      </p:sp>
      <p:sp>
        <p:nvSpPr>
          <p:cNvPr id="85" name="Google Shape;85;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6" name="Google Shape;86;p17"/>
          <p:cNvPicPr preferRelativeResize="0"/>
          <p:nvPr/>
        </p:nvPicPr>
        <p:blipFill>
          <a:blip r:embed="rId3">
            <a:alphaModFix/>
          </a:blip>
          <a:stretch>
            <a:fillRect/>
          </a:stretch>
        </p:blipFill>
        <p:spPr>
          <a:xfrm>
            <a:off x="1535189" y="1152475"/>
            <a:ext cx="6073610" cy="3416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Game References</a:t>
            </a:r>
            <a:endParaRPr/>
          </a:p>
        </p:txBody>
      </p:sp>
      <p:sp>
        <p:nvSpPr>
          <p:cNvPr id="92" name="Google Shape;92;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3" name="Google Shape;93;p18"/>
          <p:cNvPicPr preferRelativeResize="0"/>
          <p:nvPr/>
        </p:nvPicPr>
        <p:blipFill rotWithShape="1">
          <a:blip r:embed="rId3">
            <a:alphaModFix/>
          </a:blip>
          <a:srcRect b="0" l="19849" r="5131" t="0"/>
          <a:stretch/>
        </p:blipFill>
        <p:spPr>
          <a:xfrm>
            <a:off x="4276075" y="1152475"/>
            <a:ext cx="4556224" cy="3416400"/>
          </a:xfrm>
          <a:prstGeom prst="rect">
            <a:avLst/>
          </a:prstGeom>
          <a:noFill/>
          <a:ln>
            <a:noFill/>
          </a:ln>
        </p:spPr>
      </p:pic>
      <p:pic>
        <p:nvPicPr>
          <p:cNvPr id="94" name="Google Shape;94;p18"/>
          <p:cNvPicPr preferRelativeResize="0"/>
          <p:nvPr/>
        </p:nvPicPr>
        <p:blipFill rotWithShape="1">
          <a:blip r:embed="rId4">
            <a:alphaModFix/>
          </a:blip>
          <a:srcRect b="0" l="15241" r="19484" t="0"/>
          <a:stretch/>
        </p:blipFill>
        <p:spPr>
          <a:xfrm>
            <a:off x="311700" y="1152475"/>
            <a:ext cx="3964373" cy="34163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1200"/>
              </a:spcAft>
              <a:buNone/>
            </a:pPr>
            <a:r>
              <a:t/>
            </a:r>
            <a:endParaRPr/>
          </a:p>
        </p:txBody>
      </p:sp>
      <p:sp>
        <p:nvSpPr>
          <p:cNvPr id="100" name="Google Shape;10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How do we decide where to start</a:t>
            </a:r>
            <a:endParaRPr/>
          </a:p>
        </p:txBody>
      </p:sp>
      <p:pic>
        <p:nvPicPr>
          <p:cNvPr id="101" name="Google Shape;101;p19"/>
          <p:cNvPicPr preferRelativeResize="0"/>
          <p:nvPr/>
        </p:nvPicPr>
        <p:blipFill>
          <a:blip r:embed="rId3">
            <a:alphaModFix/>
          </a:blip>
          <a:stretch>
            <a:fillRect/>
          </a:stretch>
        </p:blipFill>
        <p:spPr>
          <a:xfrm>
            <a:off x="311699" y="1309663"/>
            <a:ext cx="5799202" cy="3102025"/>
          </a:xfrm>
          <a:prstGeom prst="rect">
            <a:avLst/>
          </a:prstGeom>
          <a:noFill/>
          <a:ln>
            <a:noFill/>
          </a:ln>
        </p:spPr>
      </p:pic>
      <p:pic>
        <p:nvPicPr>
          <p:cNvPr id="102" name="Google Shape;102;p19"/>
          <p:cNvPicPr preferRelativeResize="0"/>
          <p:nvPr/>
        </p:nvPicPr>
        <p:blipFill>
          <a:blip r:embed="rId4">
            <a:alphaModFix/>
          </a:blip>
          <a:stretch>
            <a:fillRect/>
          </a:stretch>
        </p:blipFill>
        <p:spPr>
          <a:xfrm>
            <a:off x="6664675" y="1262050"/>
            <a:ext cx="2167624" cy="3197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08" name="Google Shape;10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Absolute</a:t>
            </a:r>
            <a:r>
              <a:rPr lang="en-GB"/>
              <a:t> random spawning</a:t>
            </a:r>
            <a:endParaRPr/>
          </a:p>
        </p:txBody>
      </p:sp>
      <p:pic>
        <p:nvPicPr>
          <p:cNvPr id="109" name="Google Shape;109;p20"/>
          <p:cNvPicPr preferRelativeResize="0"/>
          <p:nvPr/>
        </p:nvPicPr>
        <p:blipFill>
          <a:blip r:embed="rId3">
            <a:alphaModFix/>
          </a:blip>
          <a:stretch>
            <a:fillRect/>
          </a:stretch>
        </p:blipFill>
        <p:spPr>
          <a:xfrm>
            <a:off x="5458146" y="1152475"/>
            <a:ext cx="3374153" cy="3416400"/>
          </a:xfrm>
          <a:prstGeom prst="rect">
            <a:avLst/>
          </a:prstGeom>
          <a:noFill/>
          <a:ln>
            <a:noFill/>
          </a:ln>
        </p:spPr>
      </p:pic>
      <p:pic>
        <p:nvPicPr>
          <p:cNvPr id="110" name="Google Shape;110;p20"/>
          <p:cNvPicPr preferRelativeResize="0"/>
          <p:nvPr/>
        </p:nvPicPr>
        <p:blipFill>
          <a:blip r:embed="rId4">
            <a:alphaModFix/>
          </a:blip>
          <a:stretch>
            <a:fillRect/>
          </a:stretch>
        </p:blipFill>
        <p:spPr>
          <a:xfrm>
            <a:off x="311699" y="1152475"/>
            <a:ext cx="3477334" cy="34163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Research</a:t>
            </a:r>
            <a:endParaRPr/>
          </a:p>
        </p:txBody>
      </p:sp>
      <p:sp>
        <p:nvSpPr>
          <p:cNvPr id="116" name="Google Shape;116;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t>
            </a:r>
            <a:r>
              <a:rPr lang="en-GB"/>
              <a:t>How do we spawn points on a plane so that they don't overlap?”</a:t>
            </a:r>
            <a:endParaRPr/>
          </a:p>
          <a:p>
            <a:pPr indent="0" lvl="0" marL="0" rtl="0" algn="l">
              <a:spcBef>
                <a:spcPts val="1200"/>
              </a:spcBef>
              <a:spcAft>
                <a:spcPts val="0"/>
              </a:spcAft>
              <a:buNone/>
            </a:pPr>
            <a:r>
              <a:rPr lang="en-GB"/>
              <a:t>					</a:t>
            </a:r>
            <a:endParaRPr/>
          </a:p>
          <a:p>
            <a:pPr indent="0" lvl="0" marL="0" rtl="0" algn="l">
              <a:spcBef>
                <a:spcPts val="1200"/>
              </a:spcBef>
              <a:spcAft>
                <a:spcPts val="1200"/>
              </a:spcAft>
              <a:buNone/>
            </a:pPr>
            <a:r>
              <a:rPr lang="en-GB"/>
              <a:t>“You want to create some </a:t>
            </a:r>
            <a:r>
              <a:rPr b="1" lang="en-GB"/>
              <a:t>Blue Noise</a:t>
            </a:r>
            <a:r>
              <a:rPr lang="en-GB"/>
              <a:t> by </a:t>
            </a:r>
            <a:r>
              <a:rPr lang="en-GB"/>
              <a:t>using</a:t>
            </a:r>
            <a:r>
              <a:rPr lang="en-GB"/>
              <a:t> a process called </a:t>
            </a:r>
            <a:r>
              <a:rPr b="1" lang="en-GB"/>
              <a:t>Poisson Disc Sampling</a:t>
            </a:r>
            <a:r>
              <a:rPr lang="en-GB"/>
              <a:t> and you need an </a:t>
            </a:r>
            <a:r>
              <a:rPr b="1" lang="en-GB"/>
              <a:t>algorithm</a:t>
            </a:r>
            <a:r>
              <a:rPr lang="en-GB"/>
              <a:t> </a:t>
            </a:r>
            <a:r>
              <a:rPr lang="en-GB"/>
              <a:t>which</a:t>
            </a:r>
            <a:r>
              <a:rPr lang="en-GB"/>
              <a:t> allows you to do that.”</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